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57" r:id="rId3"/>
    <p:sldId id="302" r:id="rId4"/>
    <p:sldId id="293" r:id="rId5"/>
    <p:sldId id="303" r:id="rId6"/>
    <p:sldId id="282" r:id="rId7"/>
    <p:sldId id="283" r:id="rId8"/>
    <p:sldId id="284" r:id="rId9"/>
    <p:sldId id="260" r:id="rId10"/>
    <p:sldId id="285" r:id="rId11"/>
    <p:sldId id="286" r:id="rId12"/>
    <p:sldId id="287" r:id="rId13"/>
    <p:sldId id="288" r:id="rId14"/>
    <p:sldId id="289" r:id="rId15"/>
    <p:sldId id="290" r:id="rId16"/>
    <p:sldId id="291" r:id="rId17"/>
    <p:sldId id="281" r:id="rId18"/>
    <p:sldId id="304" r:id="rId19"/>
    <p:sldId id="299" r:id="rId20"/>
    <p:sldId id="300" r:id="rId21"/>
    <p:sldId id="298" r:id="rId22"/>
    <p:sldId id="292" r:id="rId23"/>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8480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50" autoAdjust="0"/>
    <p:restoredTop sz="94660"/>
  </p:normalViewPr>
  <p:slideViewPr>
    <p:cSldViewPr>
      <p:cViewPr>
        <p:scale>
          <a:sx n="60" d="100"/>
          <a:sy n="60" d="100"/>
        </p:scale>
        <p:origin x="-1230" y="-2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254D798C-031B-4AE0-8A6E-BCE953AB0DF2}" type="datetimeFigureOut">
              <a:rPr lang="en-US" smtClean="0"/>
              <a:pPr/>
              <a:t>1/24/2012</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1CA3F893-B43A-49C0-8E24-D7FCDB318F59}" type="slidenum">
              <a:rPr lang="en-US" smtClean="0"/>
              <a:pPr/>
              <a:t>‹#›</a:t>
            </a:fld>
            <a:endParaRPr lang="en-US"/>
          </a:p>
        </p:txBody>
      </p:sp>
    </p:spTree>
    <p:extLst>
      <p:ext uri="{BB962C8B-B14F-4D97-AF65-F5344CB8AC3E}">
        <p14:creationId xmlns:p14="http://schemas.microsoft.com/office/powerpoint/2010/main" xmlns="" val="3511026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4A3E964A-06BE-486D-94FB-EB3B9293D846}" type="datetimeFigureOut">
              <a:rPr lang="en-US" smtClean="0"/>
              <a:pPr/>
              <a:t>1/24/2012</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70E16C8A-3DF0-4685-913A-B295763C0642}" type="slidenum">
              <a:rPr lang="en-US" smtClean="0"/>
              <a:pPr/>
              <a:t>‹#›</a:t>
            </a:fld>
            <a:endParaRPr lang="en-US"/>
          </a:p>
        </p:txBody>
      </p:sp>
    </p:spTree>
    <p:extLst>
      <p:ext uri="{BB962C8B-B14F-4D97-AF65-F5344CB8AC3E}">
        <p14:creationId xmlns:p14="http://schemas.microsoft.com/office/powerpoint/2010/main" xmlns="" val="4214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E16C8A-3DF0-4685-913A-B295763C064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37A31B-8581-44D4-86FE-58F3AECD0F8F}" type="datetime1">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0013D-DC05-4C89-8E1D-8A0B293790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495FF9-ACEB-42ED-8557-176473EA3E64}" type="datetime1">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0013D-DC05-4C89-8E1D-8A0B293790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3A571-143E-453B-818E-CDEDE68457BC}" type="datetime1">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0013D-DC05-4C89-8E1D-8A0B293790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8A88F3-9321-421E-8D5B-A6099F326531}" type="datetime1">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0013D-DC05-4C89-8E1D-8A0B293790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111B1-CB07-4AF4-BCCA-E1C1B3B1098A}" type="datetime1">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0013D-DC05-4C89-8E1D-8A0B293790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801248-E1E5-4A59-BBF3-B2140E8EFA89}" type="datetime1">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0013D-DC05-4C89-8E1D-8A0B293790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EBDE5C-A352-4295-9AFA-8022FF99F9CD}" type="datetime1">
              <a:rPr lang="en-US" smtClean="0"/>
              <a:pPr/>
              <a:t>1/24/2012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0013D-DC05-4C89-8E1D-8A0B293790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C76B0D-2407-453C-A880-719EE7081EF6}" type="datetime1">
              <a:rPr lang="en-US" smtClean="0"/>
              <a:pPr/>
              <a:t>1/24/2012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0013D-DC05-4C89-8E1D-8A0B293790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62BA2-D52B-4A95-B58F-70AD67D9160A}" type="datetime1">
              <a:rPr lang="en-US" smtClean="0"/>
              <a:pPr/>
              <a:t>1/24/2012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0013D-DC05-4C89-8E1D-8A0B293790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C3376-1707-4B1F-84DA-E40371D5A19C}" type="datetime1">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0013D-DC05-4C89-8E1D-8A0B293790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AB418-8FAF-43B5-9FFE-87FF09DD0E0C}" type="datetime1">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0013D-DC05-4C89-8E1D-8A0B293790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72BC8-1752-49BF-B116-4A76BECA2A0C}" type="datetime1">
              <a:rPr lang="en-US" smtClean="0"/>
              <a:pPr/>
              <a:t>1/24/2012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0013D-DC05-4C89-8E1D-8A0B293790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zredistricting.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hyperlink" Target="http://www.azredistricting.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server4\server4_h\data\AIRC\round_two_hearings\Bruce-Sec5-Voting-Rights-Act.wmv"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66800"/>
            <a:ext cx="8153400" cy="4114800"/>
          </a:xfrm>
        </p:spPr>
        <p:txBody>
          <a:bodyPr>
            <a:normAutofit/>
          </a:bodyPr>
          <a:lstStyle/>
          <a:p>
            <a:r>
              <a:rPr lang="en-US" sz="3600" dirty="0" smtClean="0"/>
              <a:t>Arizona Independent Redistricting Commission</a:t>
            </a:r>
            <a:r>
              <a:rPr lang="en-US" dirty="0" smtClean="0"/>
              <a:t/>
            </a:r>
            <a:br>
              <a:rPr lang="en-US" dirty="0" smtClean="0"/>
            </a:br>
            <a:r>
              <a:rPr lang="en-US" dirty="0" smtClean="0"/>
              <a:t>Round II Hearings</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772400" cy="1143000"/>
          </a:xfrm>
        </p:spPr>
        <p:txBody>
          <a:bodyPr>
            <a:normAutofit/>
          </a:bodyPr>
          <a:lstStyle/>
          <a:p>
            <a:r>
              <a:rPr lang="en-US" sz="3600" i="1" dirty="0" smtClean="0">
                <a:solidFill>
                  <a:srgbClr val="984807"/>
                </a:solidFill>
              </a:rPr>
              <a:t>Starting Point -- Congressional Map</a:t>
            </a:r>
            <a:endParaRPr lang="en-US" sz="3600" dirty="0"/>
          </a:p>
        </p:txBody>
      </p:sp>
      <p:sp>
        <p:nvSpPr>
          <p:cNvPr id="4" name="Slide Number Placeholder 3"/>
          <p:cNvSpPr>
            <a:spLocks noGrp="1"/>
          </p:cNvSpPr>
          <p:nvPr>
            <p:ph type="sldNum" sz="quarter" idx="12"/>
          </p:nvPr>
        </p:nvSpPr>
        <p:spPr>
          <a:xfrm>
            <a:off x="8077200" y="5638800"/>
            <a:ext cx="838200" cy="914400"/>
          </a:xfrm>
        </p:spPr>
        <p:txBody>
          <a:bodyPr/>
          <a:lstStyle/>
          <a:p>
            <a:pPr algn="ctr"/>
            <a:fld id="{B910013D-DC05-4C89-8E1D-8A0B293790E4}" type="slidenum">
              <a:rPr lang="en-US" sz="4000" smtClean="0">
                <a:solidFill>
                  <a:schemeClr val="bg1"/>
                </a:solidFill>
                <a:latin typeface="+mj-lt"/>
              </a:rPr>
              <a:pPr algn="ctr"/>
              <a:t>10</a:t>
            </a:fld>
            <a:endParaRPr lang="en-US" sz="4000" dirty="0">
              <a:solidFill>
                <a:schemeClr val="bg1"/>
              </a:solidFill>
              <a:latin typeface="+mj-lt"/>
            </a:endParaRPr>
          </a:p>
        </p:txBody>
      </p:sp>
      <p:pic>
        <p:nvPicPr>
          <p:cNvPr id="2050" name="Picture 2" descr="http://www.worldatlas.com/webimage/countrys/namerica/usstates/outline/az.gif"/>
          <p:cNvPicPr>
            <a:picLocks noChangeAspect="1" noChangeArrowheads="1"/>
          </p:cNvPicPr>
          <p:nvPr/>
        </p:nvPicPr>
        <p:blipFill>
          <a:blip r:embed="rId3" cstate="print"/>
          <a:srcRect/>
          <a:stretch>
            <a:fillRect/>
          </a:stretch>
        </p:blipFill>
        <p:spPr bwMode="auto">
          <a:xfrm>
            <a:off x="2133600" y="1219200"/>
            <a:ext cx="4572000" cy="5391750"/>
          </a:xfrm>
          <a:prstGeom prst="rect">
            <a:avLst/>
          </a:prstGeom>
          <a:solidFill>
            <a:schemeClr val="bg1"/>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772400" cy="1143000"/>
          </a:xfrm>
        </p:spPr>
        <p:txBody>
          <a:bodyPr>
            <a:normAutofit/>
          </a:bodyPr>
          <a:lstStyle/>
          <a:p>
            <a:r>
              <a:rPr lang="en-US" sz="3600" i="1" dirty="0" smtClean="0">
                <a:solidFill>
                  <a:srgbClr val="984807"/>
                </a:solidFill>
              </a:rPr>
              <a:t>Congressional Grid Map </a:t>
            </a:r>
            <a:endParaRPr lang="en-US" sz="3600" dirty="0"/>
          </a:p>
        </p:txBody>
      </p:sp>
      <p:sp>
        <p:nvSpPr>
          <p:cNvPr id="4" name="Slide Number Placeholder 3"/>
          <p:cNvSpPr>
            <a:spLocks noGrp="1"/>
          </p:cNvSpPr>
          <p:nvPr>
            <p:ph type="sldNum" sz="quarter" idx="12"/>
          </p:nvPr>
        </p:nvSpPr>
        <p:spPr>
          <a:xfrm>
            <a:off x="8077200" y="5638800"/>
            <a:ext cx="838200" cy="914400"/>
          </a:xfrm>
        </p:spPr>
        <p:txBody>
          <a:bodyPr/>
          <a:lstStyle/>
          <a:p>
            <a:pPr algn="ctr"/>
            <a:fld id="{B910013D-DC05-4C89-8E1D-8A0B293790E4}" type="slidenum">
              <a:rPr lang="en-US" sz="4000" smtClean="0">
                <a:solidFill>
                  <a:schemeClr val="bg1"/>
                </a:solidFill>
                <a:latin typeface="+mj-lt"/>
              </a:rPr>
              <a:pPr algn="ctr"/>
              <a:t>11</a:t>
            </a:fld>
            <a:endParaRPr lang="en-US" sz="4000" dirty="0">
              <a:solidFill>
                <a:schemeClr val="bg1"/>
              </a:solidFill>
              <a:latin typeface="+mj-lt"/>
            </a:endParaRPr>
          </a:p>
        </p:txBody>
      </p:sp>
      <p:pic>
        <p:nvPicPr>
          <p:cNvPr id="45058" name="Picture 2" descr="http://azredistricting.org/Maps/CD%20Grid%20Option%202.jpg"/>
          <p:cNvPicPr>
            <a:picLocks noChangeAspect="1" noChangeArrowheads="1"/>
          </p:cNvPicPr>
          <p:nvPr/>
        </p:nvPicPr>
        <p:blipFill>
          <a:blip r:embed="rId3" cstate="print"/>
          <a:srcRect/>
          <a:stretch>
            <a:fillRect/>
          </a:stretch>
        </p:blipFill>
        <p:spPr bwMode="auto">
          <a:xfrm>
            <a:off x="1981200" y="1219201"/>
            <a:ext cx="4495800" cy="540185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7467600" cy="762000"/>
          </a:xfrm>
        </p:spPr>
        <p:txBody>
          <a:bodyPr>
            <a:normAutofit/>
          </a:bodyPr>
          <a:lstStyle/>
          <a:p>
            <a:r>
              <a:rPr lang="en-US" sz="3600" i="1" dirty="0" smtClean="0">
                <a:solidFill>
                  <a:srgbClr val="984807"/>
                </a:solidFill>
              </a:rPr>
              <a:t>Congressional Draft Map</a:t>
            </a:r>
            <a:endParaRPr lang="en-US" sz="3600" dirty="0"/>
          </a:p>
        </p:txBody>
      </p:sp>
      <p:sp>
        <p:nvSpPr>
          <p:cNvPr id="4" name="Slide Number Placeholder 3"/>
          <p:cNvSpPr>
            <a:spLocks noGrp="1"/>
          </p:cNvSpPr>
          <p:nvPr>
            <p:ph type="sldNum" sz="quarter" idx="12"/>
          </p:nvPr>
        </p:nvSpPr>
        <p:spPr>
          <a:xfrm>
            <a:off x="8077200" y="5638800"/>
            <a:ext cx="838200" cy="914400"/>
          </a:xfrm>
        </p:spPr>
        <p:txBody>
          <a:bodyPr/>
          <a:lstStyle/>
          <a:p>
            <a:pPr algn="ctr"/>
            <a:fld id="{B910013D-DC05-4C89-8E1D-8A0B293790E4}" type="slidenum">
              <a:rPr lang="en-US" sz="4000" smtClean="0">
                <a:solidFill>
                  <a:schemeClr val="bg1"/>
                </a:solidFill>
                <a:latin typeface="+mj-lt"/>
              </a:rPr>
              <a:pPr algn="ctr"/>
              <a:t>12</a:t>
            </a:fld>
            <a:endParaRPr lang="en-US" sz="4000" dirty="0">
              <a:solidFill>
                <a:schemeClr val="bg1"/>
              </a:solidFill>
              <a:latin typeface="+mj-lt"/>
            </a:endParaRPr>
          </a:p>
        </p:txBody>
      </p:sp>
      <p:sp>
        <p:nvSpPr>
          <p:cNvPr id="5" name="TextBox 4"/>
          <p:cNvSpPr txBox="1"/>
          <p:nvPr/>
        </p:nvSpPr>
        <p:spPr>
          <a:xfrm>
            <a:off x="6248400" y="671690"/>
            <a:ext cx="2895600" cy="6186309"/>
          </a:xfrm>
          <a:prstGeom prst="rect">
            <a:avLst/>
          </a:prstGeom>
          <a:solidFill>
            <a:srgbClr val="FFC000"/>
          </a:solidFill>
        </p:spPr>
        <p:txBody>
          <a:bodyPr wrap="square" rtlCol="0">
            <a:spAutoFit/>
          </a:bodyPr>
          <a:lstStyle/>
          <a:p>
            <a:r>
              <a:rPr lang="en-US" b="1" dirty="0" smtClean="0"/>
              <a:t>The draft congressional districts include:</a:t>
            </a:r>
          </a:p>
          <a:p>
            <a:endParaRPr lang="en-US" dirty="0" smtClean="0"/>
          </a:p>
          <a:p>
            <a:pPr>
              <a:buFont typeface="Arial" pitchFamily="34" charset="0"/>
              <a:buChar char="•"/>
            </a:pPr>
            <a:r>
              <a:rPr lang="en-US" dirty="0" smtClean="0"/>
              <a:t>Two predominantly rural districts</a:t>
            </a:r>
          </a:p>
          <a:p>
            <a:r>
              <a:rPr lang="en-US" dirty="0" smtClean="0"/>
              <a:t> </a:t>
            </a:r>
          </a:p>
          <a:p>
            <a:pPr>
              <a:buFont typeface="Arial" pitchFamily="34" charset="0"/>
              <a:buChar char="•"/>
            </a:pPr>
            <a:r>
              <a:rPr lang="en-US" dirty="0" smtClean="0"/>
              <a:t>Three border districts</a:t>
            </a:r>
          </a:p>
          <a:p>
            <a:r>
              <a:rPr lang="en-US" dirty="0" smtClean="0"/>
              <a:t> </a:t>
            </a:r>
          </a:p>
          <a:p>
            <a:pPr>
              <a:buFont typeface="Arial" pitchFamily="34" charset="0"/>
              <a:buChar char="•"/>
            </a:pPr>
            <a:r>
              <a:rPr lang="en-US" dirty="0" smtClean="0"/>
              <a:t>Three districts in the greater Tucson region</a:t>
            </a:r>
          </a:p>
          <a:p>
            <a:r>
              <a:rPr lang="en-US" dirty="0" smtClean="0"/>
              <a:t> </a:t>
            </a:r>
          </a:p>
          <a:p>
            <a:pPr>
              <a:buFont typeface="Arial" pitchFamily="34" charset="0"/>
              <a:buChar char="•"/>
            </a:pPr>
            <a:r>
              <a:rPr lang="en-US" dirty="0" smtClean="0"/>
              <a:t>Five districts that are entirely in Maricopa County</a:t>
            </a:r>
          </a:p>
          <a:p>
            <a:pPr>
              <a:buFont typeface="Arial" pitchFamily="34" charset="0"/>
              <a:buChar char="•"/>
            </a:pPr>
            <a:endParaRPr lang="en-US" dirty="0" smtClean="0"/>
          </a:p>
          <a:p>
            <a:pPr>
              <a:buFont typeface="Arial" pitchFamily="34" charset="0"/>
              <a:buChar char="•"/>
            </a:pPr>
            <a:r>
              <a:rPr lang="en-US" dirty="0" smtClean="0"/>
              <a:t>It avoids splitting  Arizona's Indian Reservations</a:t>
            </a:r>
          </a:p>
          <a:p>
            <a:pPr>
              <a:buFont typeface="Arial" pitchFamily="34" charset="0"/>
              <a:buChar char="•"/>
            </a:pPr>
            <a:endParaRPr lang="en-US" dirty="0" smtClean="0"/>
          </a:p>
          <a:p>
            <a:pPr>
              <a:buFont typeface="Arial" pitchFamily="34" charset="0"/>
              <a:buChar char="•"/>
            </a:pPr>
            <a:r>
              <a:rPr lang="en-US" dirty="0" smtClean="0"/>
              <a:t>Two districts where minority voters have the opportunity to elect their candidate of choice</a:t>
            </a:r>
          </a:p>
          <a:p>
            <a:endParaRPr lang="en-US" dirty="0"/>
          </a:p>
        </p:txBody>
      </p:sp>
      <p:pic>
        <p:nvPicPr>
          <p:cNvPr id="21505" name="Picture 1" descr="E:\Commission_Approved_Congressional_draft_map_whole_AZ.jpg"/>
          <p:cNvPicPr>
            <a:picLocks noChangeAspect="1" noChangeArrowheads="1"/>
          </p:cNvPicPr>
          <p:nvPr/>
        </p:nvPicPr>
        <p:blipFill>
          <a:blip r:embed="rId3" cstate="print"/>
          <a:srcRect/>
          <a:stretch>
            <a:fillRect/>
          </a:stretch>
        </p:blipFill>
        <p:spPr bwMode="auto">
          <a:xfrm>
            <a:off x="457059" y="685800"/>
            <a:ext cx="5562740" cy="6172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772400" cy="1143000"/>
          </a:xfrm>
        </p:spPr>
        <p:txBody>
          <a:bodyPr>
            <a:normAutofit/>
          </a:bodyPr>
          <a:lstStyle/>
          <a:p>
            <a:r>
              <a:rPr lang="en-US" sz="3600" i="1" dirty="0" smtClean="0">
                <a:solidFill>
                  <a:srgbClr val="984807"/>
                </a:solidFill>
              </a:rPr>
              <a:t>Legislative Map used in 2010</a:t>
            </a:r>
            <a:endParaRPr lang="en-US" sz="3600" dirty="0"/>
          </a:p>
        </p:txBody>
      </p:sp>
      <p:sp>
        <p:nvSpPr>
          <p:cNvPr id="4" name="Slide Number Placeholder 3"/>
          <p:cNvSpPr>
            <a:spLocks noGrp="1"/>
          </p:cNvSpPr>
          <p:nvPr>
            <p:ph type="sldNum" sz="quarter" idx="12"/>
          </p:nvPr>
        </p:nvSpPr>
        <p:spPr>
          <a:xfrm>
            <a:off x="8077200" y="5638800"/>
            <a:ext cx="838200" cy="914400"/>
          </a:xfrm>
        </p:spPr>
        <p:txBody>
          <a:bodyPr/>
          <a:lstStyle/>
          <a:p>
            <a:pPr algn="ctr"/>
            <a:fld id="{B910013D-DC05-4C89-8E1D-8A0B293790E4}" type="slidenum">
              <a:rPr lang="en-US" sz="4000" smtClean="0">
                <a:solidFill>
                  <a:schemeClr val="bg1"/>
                </a:solidFill>
                <a:latin typeface="+mj-lt"/>
              </a:rPr>
              <a:pPr algn="ctr"/>
              <a:t>13</a:t>
            </a:fld>
            <a:endParaRPr lang="en-US" sz="4000" dirty="0">
              <a:solidFill>
                <a:schemeClr val="bg1"/>
              </a:solidFill>
              <a:latin typeface="+mj-lt"/>
            </a:endParaRPr>
          </a:p>
        </p:txBody>
      </p:sp>
      <p:pic>
        <p:nvPicPr>
          <p:cNvPr id="53250" name="Picture 2" descr="http://2001.azredistricting.org/2004legfinal/2004legfinal.jpg"/>
          <p:cNvPicPr>
            <a:picLocks noChangeAspect="1" noChangeArrowheads="1"/>
          </p:cNvPicPr>
          <p:nvPr/>
        </p:nvPicPr>
        <p:blipFill>
          <a:blip r:embed="rId3" cstate="print"/>
          <a:srcRect/>
          <a:stretch>
            <a:fillRect/>
          </a:stretch>
        </p:blipFill>
        <p:spPr bwMode="auto">
          <a:xfrm>
            <a:off x="1752601" y="1219201"/>
            <a:ext cx="4800599" cy="546759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772400" cy="1143000"/>
          </a:xfrm>
        </p:spPr>
        <p:txBody>
          <a:bodyPr>
            <a:normAutofit/>
          </a:bodyPr>
          <a:lstStyle/>
          <a:p>
            <a:r>
              <a:rPr lang="en-US" sz="3600" i="1" dirty="0" smtClean="0">
                <a:solidFill>
                  <a:srgbClr val="984807"/>
                </a:solidFill>
              </a:rPr>
              <a:t>Starting Point -- Legislative Map</a:t>
            </a:r>
            <a:endParaRPr lang="en-US" sz="3600" dirty="0"/>
          </a:p>
        </p:txBody>
      </p:sp>
      <p:sp>
        <p:nvSpPr>
          <p:cNvPr id="4" name="Slide Number Placeholder 3"/>
          <p:cNvSpPr>
            <a:spLocks noGrp="1"/>
          </p:cNvSpPr>
          <p:nvPr>
            <p:ph type="sldNum" sz="quarter" idx="12"/>
          </p:nvPr>
        </p:nvSpPr>
        <p:spPr>
          <a:xfrm>
            <a:off x="8077200" y="5638800"/>
            <a:ext cx="838200" cy="914400"/>
          </a:xfrm>
        </p:spPr>
        <p:txBody>
          <a:bodyPr/>
          <a:lstStyle/>
          <a:p>
            <a:pPr algn="ctr"/>
            <a:fld id="{B910013D-DC05-4C89-8E1D-8A0B293790E4}" type="slidenum">
              <a:rPr lang="en-US" sz="4000" smtClean="0">
                <a:solidFill>
                  <a:schemeClr val="bg1"/>
                </a:solidFill>
                <a:latin typeface="+mj-lt"/>
              </a:rPr>
              <a:pPr algn="ctr"/>
              <a:t>14</a:t>
            </a:fld>
            <a:endParaRPr lang="en-US" sz="4000" dirty="0">
              <a:solidFill>
                <a:schemeClr val="bg1"/>
              </a:solidFill>
              <a:latin typeface="+mj-lt"/>
            </a:endParaRPr>
          </a:p>
        </p:txBody>
      </p:sp>
      <p:pic>
        <p:nvPicPr>
          <p:cNvPr id="2050" name="Picture 2" descr="http://www.worldatlas.com/webimage/countrys/namerica/usstates/outline/az.gif"/>
          <p:cNvPicPr>
            <a:picLocks noChangeAspect="1" noChangeArrowheads="1"/>
          </p:cNvPicPr>
          <p:nvPr/>
        </p:nvPicPr>
        <p:blipFill>
          <a:blip r:embed="rId3" cstate="print"/>
          <a:srcRect/>
          <a:stretch>
            <a:fillRect/>
          </a:stretch>
        </p:blipFill>
        <p:spPr bwMode="auto">
          <a:xfrm>
            <a:off x="2133600" y="1219200"/>
            <a:ext cx="4572000" cy="5391750"/>
          </a:xfrm>
          <a:prstGeom prst="rect">
            <a:avLst/>
          </a:prstGeom>
          <a:solidFill>
            <a:schemeClr val="bg1"/>
          </a:solid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772400" cy="1143000"/>
          </a:xfrm>
        </p:spPr>
        <p:txBody>
          <a:bodyPr>
            <a:normAutofit/>
          </a:bodyPr>
          <a:lstStyle/>
          <a:p>
            <a:r>
              <a:rPr lang="en-US" sz="3600" i="1" dirty="0" smtClean="0">
                <a:solidFill>
                  <a:srgbClr val="984807"/>
                </a:solidFill>
              </a:rPr>
              <a:t>Legislative Grid Map </a:t>
            </a:r>
            <a:endParaRPr lang="en-US" sz="3600" dirty="0"/>
          </a:p>
        </p:txBody>
      </p:sp>
      <p:sp>
        <p:nvSpPr>
          <p:cNvPr id="4" name="Slide Number Placeholder 3"/>
          <p:cNvSpPr>
            <a:spLocks noGrp="1"/>
          </p:cNvSpPr>
          <p:nvPr>
            <p:ph type="sldNum" sz="quarter" idx="12"/>
          </p:nvPr>
        </p:nvSpPr>
        <p:spPr>
          <a:xfrm>
            <a:off x="8077200" y="5638800"/>
            <a:ext cx="838200" cy="914400"/>
          </a:xfrm>
        </p:spPr>
        <p:txBody>
          <a:bodyPr/>
          <a:lstStyle/>
          <a:p>
            <a:pPr algn="ctr"/>
            <a:fld id="{B910013D-DC05-4C89-8E1D-8A0B293790E4}" type="slidenum">
              <a:rPr lang="en-US" sz="4000" smtClean="0">
                <a:solidFill>
                  <a:schemeClr val="bg1"/>
                </a:solidFill>
                <a:latin typeface="+mj-lt"/>
              </a:rPr>
              <a:pPr algn="ctr"/>
              <a:t>15</a:t>
            </a:fld>
            <a:endParaRPr lang="en-US" sz="4000" dirty="0">
              <a:solidFill>
                <a:schemeClr val="bg1"/>
              </a:solidFill>
              <a:latin typeface="+mj-lt"/>
            </a:endParaRPr>
          </a:p>
        </p:txBody>
      </p:sp>
      <p:pic>
        <p:nvPicPr>
          <p:cNvPr id="49154" name="Picture 2" descr="http://azredistricting.org/Maps/Legislative%20Grid%20Option%202.jpg"/>
          <p:cNvPicPr>
            <a:picLocks noChangeAspect="1" noChangeArrowheads="1"/>
          </p:cNvPicPr>
          <p:nvPr/>
        </p:nvPicPr>
        <p:blipFill>
          <a:blip r:embed="rId3" cstate="print"/>
          <a:srcRect/>
          <a:stretch>
            <a:fillRect/>
          </a:stretch>
        </p:blipFill>
        <p:spPr bwMode="auto">
          <a:xfrm>
            <a:off x="2209800" y="1295400"/>
            <a:ext cx="4114800" cy="540185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7772400" cy="1143000"/>
          </a:xfrm>
        </p:spPr>
        <p:txBody>
          <a:bodyPr>
            <a:normAutofit/>
          </a:bodyPr>
          <a:lstStyle/>
          <a:p>
            <a:r>
              <a:rPr lang="en-US" sz="3600" i="1" dirty="0" smtClean="0">
                <a:solidFill>
                  <a:srgbClr val="984807"/>
                </a:solidFill>
              </a:rPr>
              <a:t>Legislative Draft Map</a:t>
            </a:r>
            <a:endParaRPr lang="en-US" sz="3600" dirty="0"/>
          </a:p>
        </p:txBody>
      </p:sp>
      <p:sp>
        <p:nvSpPr>
          <p:cNvPr id="4" name="Slide Number Placeholder 3"/>
          <p:cNvSpPr>
            <a:spLocks noGrp="1"/>
          </p:cNvSpPr>
          <p:nvPr>
            <p:ph type="sldNum" sz="quarter" idx="12"/>
          </p:nvPr>
        </p:nvSpPr>
        <p:spPr>
          <a:xfrm>
            <a:off x="8077200" y="5638800"/>
            <a:ext cx="838200" cy="914400"/>
          </a:xfrm>
        </p:spPr>
        <p:txBody>
          <a:bodyPr/>
          <a:lstStyle/>
          <a:p>
            <a:pPr algn="ctr"/>
            <a:fld id="{B910013D-DC05-4C89-8E1D-8A0B293790E4}" type="slidenum">
              <a:rPr lang="en-US" sz="4000" smtClean="0">
                <a:solidFill>
                  <a:schemeClr val="bg1"/>
                </a:solidFill>
                <a:latin typeface="+mj-lt"/>
              </a:rPr>
              <a:pPr algn="ctr"/>
              <a:t>16</a:t>
            </a:fld>
            <a:endParaRPr lang="en-US" sz="4000" dirty="0">
              <a:solidFill>
                <a:schemeClr val="bg1"/>
              </a:solidFill>
              <a:latin typeface="+mj-lt"/>
            </a:endParaRPr>
          </a:p>
        </p:txBody>
      </p:sp>
      <p:pic>
        <p:nvPicPr>
          <p:cNvPr id="13313" name="Picture 1" descr="E:\Commission_Approved_legislative_draft_map_whole_AZ.jpg"/>
          <p:cNvPicPr>
            <a:picLocks noGrp="1" noChangeAspect="1" noChangeArrowheads="1"/>
          </p:cNvPicPr>
          <p:nvPr>
            <p:ph idx="1"/>
          </p:nvPr>
        </p:nvPicPr>
        <p:blipFill>
          <a:blip r:embed="rId3" cstate="print"/>
          <a:srcRect/>
          <a:stretch>
            <a:fillRect/>
          </a:stretch>
        </p:blipFill>
        <p:spPr bwMode="auto">
          <a:xfrm>
            <a:off x="228600" y="1066800"/>
            <a:ext cx="4419600" cy="5791200"/>
          </a:xfrm>
          <a:prstGeom prst="rect">
            <a:avLst/>
          </a:prstGeom>
          <a:noFill/>
        </p:spPr>
      </p:pic>
      <p:sp>
        <p:nvSpPr>
          <p:cNvPr id="8" name="TextBox 7"/>
          <p:cNvSpPr txBox="1"/>
          <p:nvPr/>
        </p:nvSpPr>
        <p:spPr>
          <a:xfrm>
            <a:off x="4876800" y="1066800"/>
            <a:ext cx="4267200" cy="5632311"/>
          </a:xfrm>
          <a:prstGeom prst="rect">
            <a:avLst/>
          </a:prstGeom>
          <a:solidFill>
            <a:srgbClr val="FFC000"/>
          </a:solidFill>
        </p:spPr>
        <p:txBody>
          <a:bodyPr wrap="square" rtlCol="0">
            <a:spAutoFit/>
          </a:bodyPr>
          <a:lstStyle/>
          <a:p>
            <a:r>
              <a:rPr lang="en-US" b="1" dirty="0" smtClean="0"/>
              <a:t>The draft legislative districts include:</a:t>
            </a:r>
          </a:p>
          <a:p>
            <a:endParaRPr lang="en-US" dirty="0" smtClean="0"/>
          </a:p>
          <a:p>
            <a:pPr>
              <a:buFont typeface="Arial" pitchFamily="34" charset="0"/>
              <a:buChar char="•"/>
            </a:pPr>
            <a:r>
              <a:rPr lang="en-US" dirty="0" smtClean="0"/>
              <a:t>Population growth and reduction:</a:t>
            </a:r>
          </a:p>
          <a:p>
            <a:r>
              <a:rPr lang="en-US" dirty="0" smtClean="0"/>
              <a:t>Old districts -- about 155,000 </a:t>
            </a:r>
            <a:r>
              <a:rPr lang="en-US" smtClean="0"/>
              <a:t>to 378,000</a:t>
            </a:r>
            <a:endParaRPr lang="en-US" dirty="0" smtClean="0"/>
          </a:p>
          <a:p>
            <a:r>
              <a:rPr lang="en-US" dirty="0" smtClean="0"/>
              <a:t>Current draft -- about 207,000 to 215,000</a:t>
            </a:r>
          </a:p>
          <a:p>
            <a:pPr>
              <a:buFont typeface="Arial" pitchFamily="34" charset="0"/>
              <a:buChar char="•"/>
            </a:pPr>
            <a:endParaRPr lang="en-US" dirty="0" smtClean="0"/>
          </a:p>
          <a:p>
            <a:pPr>
              <a:buFont typeface="Arial" pitchFamily="34" charset="0"/>
              <a:buChar char="•"/>
            </a:pPr>
            <a:r>
              <a:rPr lang="en-US" dirty="0" smtClean="0"/>
              <a:t>To comply with the Voting Rights Act, the draft plan includes ten districts in which minority voters should have the opportunity to elect their candidate of choice. </a:t>
            </a:r>
          </a:p>
          <a:p>
            <a:pPr>
              <a:buFont typeface="Arial" pitchFamily="34" charset="0"/>
              <a:buChar char="•"/>
            </a:pPr>
            <a:endParaRPr lang="en-US" dirty="0" smtClean="0"/>
          </a:p>
          <a:p>
            <a:r>
              <a:rPr lang="en-US" dirty="0" smtClean="0"/>
              <a:t>The draft includes </a:t>
            </a:r>
          </a:p>
          <a:p>
            <a:pPr>
              <a:buFont typeface="Arial" pitchFamily="34" charset="0"/>
              <a:buChar char="•"/>
            </a:pPr>
            <a:r>
              <a:rPr lang="en-US" dirty="0" smtClean="0"/>
              <a:t> Three districts wholly within Pima County (districts 3, 9 and 10) and three additional southern Arizona districts (1, 2 and 4)</a:t>
            </a:r>
          </a:p>
          <a:p>
            <a:pPr>
              <a:buFont typeface="Arial" pitchFamily="34" charset="0"/>
              <a:buChar char="•"/>
            </a:pPr>
            <a:r>
              <a:rPr lang="en-US" dirty="0" smtClean="0"/>
              <a:t> 17 districts primarily within Maricopa County (12, 15-30)</a:t>
            </a:r>
          </a:p>
          <a:p>
            <a:pPr>
              <a:buFont typeface="Arial" pitchFamily="34" charset="0"/>
              <a:buChar char="•"/>
            </a:pPr>
            <a:r>
              <a:rPr lang="en-US" dirty="0" smtClean="0"/>
              <a:t> 9 districts primarily rural (1, 4, 5, 6, 7, 8, 11, 13, 14)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525963"/>
          </a:xfrm>
        </p:spPr>
        <p:txBody>
          <a:bodyPr>
            <a:normAutofit/>
          </a:bodyPr>
          <a:lstStyle/>
          <a:p>
            <a:pPr lvl="1">
              <a:buNone/>
            </a:pPr>
            <a:endParaRPr lang="en-US" dirty="0" smtClean="0"/>
          </a:p>
          <a:p>
            <a:endParaRPr lang="en-US" dirty="0" smtClean="0"/>
          </a:p>
        </p:txBody>
      </p:sp>
      <p:sp>
        <p:nvSpPr>
          <p:cNvPr id="5" name="Slide Number Placeholder 3"/>
          <p:cNvSpPr txBox="1">
            <a:spLocks/>
          </p:cNvSpPr>
          <p:nvPr/>
        </p:nvSpPr>
        <p:spPr>
          <a:xfrm>
            <a:off x="8001000" y="5715000"/>
            <a:ext cx="914400" cy="685799"/>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B910013D-DC05-4C89-8E1D-8A0B293790E4}" type="slidenum">
              <a:rPr kumimoji="0" lang="en-US" sz="4000" b="0" i="0" u="none" strike="noStrike" kern="1200" cap="none" spc="0" normalizeH="0" baseline="0" noProof="0" smtClean="0">
                <a:ln>
                  <a:noFill/>
                </a:ln>
                <a:solidFill>
                  <a:schemeClr val="bg1"/>
                </a:solidFill>
                <a:effectLst/>
                <a:uLnTx/>
                <a:uFillTx/>
                <a:latin typeface="+mj-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4000" b="0" i="0" u="none" strike="noStrike" kern="1200" cap="none" spc="0" normalizeH="0" baseline="0" noProof="0" dirty="0">
              <a:ln>
                <a:noFill/>
              </a:ln>
              <a:solidFill>
                <a:schemeClr val="bg1"/>
              </a:solidFill>
              <a:effectLst/>
              <a:uLnTx/>
              <a:uFillTx/>
              <a:latin typeface="+mj-lt"/>
              <a:ea typeface="+mn-ea"/>
              <a:cs typeface="+mn-cs"/>
            </a:endParaRPr>
          </a:p>
        </p:txBody>
      </p:sp>
      <p:sp>
        <p:nvSpPr>
          <p:cNvPr id="7" name="Content Placeholder 2"/>
          <p:cNvSpPr txBox="1">
            <a:spLocks/>
          </p:cNvSpPr>
          <p:nvPr/>
        </p:nvSpPr>
        <p:spPr>
          <a:xfrm>
            <a:off x="457200" y="1447800"/>
            <a:ext cx="7696200" cy="4525963"/>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Fill out a request to speak form at a</a:t>
            </a:r>
            <a:r>
              <a:rPr kumimoji="0" lang="en-US" sz="3200" b="0" i="0" u="none" strike="noStrike" kern="1200" cap="none" spc="0" normalizeH="0" noProof="0" dirty="0" smtClean="0">
                <a:ln>
                  <a:noFill/>
                </a:ln>
                <a:solidFill>
                  <a:schemeClr val="tx1"/>
                </a:solidFill>
                <a:effectLst/>
                <a:uLnTx/>
                <a:uFillTx/>
                <a:latin typeface="+mn-lt"/>
                <a:ea typeface="+mn-ea"/>
                <a:cs typeface="+mn-cs"/>
              </a:rPr>
              <a:t> public hearing and provide the commission you input.  Example of input includes thoughts on:</a:t>
            </a:r>
          </a:p>
          <a:p>
            <a:pPr marL="800100" lvl="1" indent="-342900">
              <a:spcBef>
                <a:spcPct val="20000"/>
              </a:spcBef>
              <a:buFont typeface="Arial" pitchFamily="34" charset="0"/>
              <a:buChar char="•"/>
            </a:pPr>
            <a:r>
              <a:rPr lang="en-US" sz="3200" dirty="0" smtClean="0"/>
              <a:t>All Constitutional Criteria</a:t>
            </a:r>
          </a:p>
          <a:p>
            <a:pPr marL="800100" lvl="1" indent="-342900">
              <a:spcBef>
                <a:spcPct val="20000"/>
              </a:spcBef>
              <a:buFont typeface="Arial" pitchFamily="34" charset="0"/>
              <a:buChar char="•"/>
            </a:pPr>
            <a:r>
              <a:rPr lang="en-US" sz="3200" dirty="0" smtClean="0"/>
              <a:t>Draft Congressional Map</a:t>
            </a:r>
          </a:p>
          <a:p>
            <a:pPr marL="800100" lvl="1" indent="-342900">
              <a:spcBef>
                <a:spcPct val="20000"/>
              </a:spcBef>
              <a:buFont typeface="Arial" pitchFamily="34" charset="0"/>
              <a:buChar char="•"/>
            </a:pPr>
            <a:r>
              <a:rPr lang="en-US" sz="3200" dirty="0" smtClean="0"/>
              <a:t>Draft legislative Map</a:t>
            </a:r>
          </a:p>
          <a:p>
            <a:pPr marL="342900" indent="-342900">
              <a:spcBef>
                <a:spcPct val="20000"/>
              </a:spcBef>
              <a:buFont typeface="Arial" pitchFamily="34" charset="0"/>
              <a:buChar char="•"/>
            </a:pPr>
            <a:endParaRPr lang="en-US" sz="2000" dirty="0" smtClean="0"/>
          </a:p>
          <a:p>
            <a:pPr marL="342900" indent="-342900">
              <a:spcBef>
                <a:spcPct val="20000"/>
              </a:spcBef>
              <a:buFont typeface="Arial" pitchFamily="34" charset="0"/>
              <a:buChar char="•"/>
            </a:pPr>
            <a:r>
              <a:rPr lang="en-US" sz="3200" dirty="0" smtClean="0"/>
              <a:t>You can submit your input by:</a:t>
            </a:r>
          </a:p>
          <a:p>
            <a:pPr marL="800100" lvl="1" indent="-342900">
              <a:spcBef>
                <a:spcPct val="20000"/>
              </a:spcBef>
              <a:buFont typeface="Arial" pitchFamily="34" charset="0"/>
              <a:buChar char="•"/>
            </a:pPr>
            <a:r>
              <a:rPr lang="en-US" sz="3200" dirty="0" smtClean="0"/>
              <a:t>Speaking at a hearing </a:t>
            </a:r>
          </a:p>
          <a:p>
            <a:pPr marL="800100" lvl="1" indent="-342900">
              <a:spcBef>
                <a:spcPct val="20000"/>
              </a:spcBef>
              <a:buFont typeface="Arial" pitchFamily="34" charset="0"/>
              <a:buChar char="•"/>
            </a:pPr>
            <a:r>
              <a:rPr lang="en-US" sz="3200" dirty="0" smtClean="0"/>
              <a:t>Filling out a public input forms at the hearing or on the AIRC website</a:t>
            </a:r>
          </a:p>
          <a:p>
            <a:pPr marL="800100" lvl="1" indent="-342900">
              <a:spcBef>
                <a:spcPct val="20000"/>
              </a:spcBef>
              <a:buFont typeface="Arial" pitchFamily="34" charset="0"/>
              <a:buChar char="•"/>
            </a:pPr>
            <a:r>
              <a:rPr lang="en-US" sz="3200" dirty="0" smtClean="0"/>
              <a:t>Visit us at </a:t>
            </a:r>
            <a:r>
              <a:rPr lang="en-US" sz="3200" dirty="0" smtClean="0">
                <a:hlinkClick r:id="rId3"/>
              </a:rPr>
              <a:t>www.azredistricting.org</a:t>
            </a:r>
            <a:r>
              <a:rPr lang="en-US" sz="3200" dirty="0" smtClean="0"/>
              <a:t> or call 602-542-5221 or toll free at 855 – 733-7478</a:t>
            </a:r>
          </a:p>
          <a:p>
            <a:pPr marR="0" lvl="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itle 1"/>
          <p:cNvSpPr>
            <a:spLocks noGrp="1"/>
          </p:cNvSpPr>
          <p:nvPr>
            <p:ph type="title"/>
          </p:nvPr>
        </p:nvSpPr>
        <p:spPr>
          <a:xfrm>
            <a:off x="457200" y="274638"/>
            <a:ext cx="7772400" cy="1143000"/>
          </a:xfrm>
        </p:spPr>
        <p:txBody>
          <a:bodyPr>
            <a:normAutofit/>
          </a:bodyPr>
          <a:lstStyle/>
          <a:p>
            <a:r>
              <a:rPr lang="en-US" sz="3600" dirty="0" smtClean="0">
                <a:solidFill>
                  <a:srgbClr val="984807"/>
                </a:solidFill>
              </a:rPr>
              <a:t>The AIRC Wants Your Input</a:t>
            </a:r>
            <a:endParaRPr lang="en-US" sz="3600" dirty="0">
              <a:solidFill>
                <a:srgbClr val="984807"/>
              </a:solidFill>
            </a:endParaRPr>
          </a:p>
        </p:txBody>
      </p:sp>
      <p:sp>
        <p:nvSpPr>
          <p:cNvPr id="10" name="Title 1"/>
          <p:cNvSpPr txBox="1">
            <a:spLocks/>
          </p:cNvSpPr>
          <p:nvPr/>
        </p:nvSpPr>
        <p:spPr>
          <a:xfrm>
            <a:off x="762000" y="5794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8001000" y="5715000"/>
            <a:ext cx="914400" cy="685799"/>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B910013D-DC05-4C89-8E1D-8A0B293790E4}" type="slidenum">
              <a:rPr kumimoji="0" lang="en-US" sz="4000" b="0" i="0" u="none" strike="noStrike" kern="1200" cap="none" spc="0" normalizeH="0" baseline="0" noProof="0" smtClean="0">
                <a:ln>
                  <a:noFill/>
                </a:ln>
                <a:solidFill>
                  <a:schemeClr val="bg1"/>
                </a:solidFill>
                <a:effectLst/>
                <a:uLnTx/>
                <a:uFillTx/>
                <a:latin typeface="+mj-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4000" b="0" i="0" u="none" strike="noStrike" kern="1200" cap="none" spc="0" normalizeH="0" baseline="0" noProof="0" dirty="0">
              <a:ln>
                <a:noFill/>
              </a:ln>
              <a:solidFill>
                <a:schemeClr val="bg1"/>
              </a:solidFill>
              <a:effectLst/>
              <a:uLnTx/>
              <a:uFillTx/>
              <a:latin typeface="+mj-lt"/>
              <a:ea typeface="+mn-ea"/>
              <a:cs typeface="+mn-cs"/>
            </a:endParaRPr>
          </a:p>
        </p:txBody>
      </p:sp>
      <p:sp>
        <p:nvSpPr>
          <p:cNvPr id="7" name="Content Placeholder 2"/>
          <p:cNvSpPr txBox="1">
            <a:spLocks/>
          </p:cNvSpPr>
          <p:nvPr/>
        </p:nvSpPr>
        <p:spPr>
          <a:xfrm>
            <a:off x="457200" y="1447800"/>
            <a:ext cx="7696200" cy="4525963"/>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Title 1"/>
          <p:cNvSpPr txBox="1">
            <a:spLocks/>
          </p:cNvSpPr>
          <p:nvPr/>
        </p:nvSpPr>
        <p:spPr>
          <a:xfrm>
            <a:off x="9144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8370" name="Picture 2"/>
          <p:cNvPicPr>
            <a:picLocks noGrp="1" noChangeAspect="1" noChangeArrowheads="1"/>
          </p:cNvPicPr>
          <p:nvPr>
            <p:ph idx="1"/>
          </p:nvPr>
        </p:nvPicPr>
        <p:blipFill>
          <a:blip r:embed="rId3" cstate="print"/>
          <a:srcRect/>
          <a:stretch>
            <a:fillRect/>
          </a:stretch>
        </p:blipFill>
        <p:spPr bwMode="auto">
          <a:xfrm>
            <a:off x="228600" y="533399"/>
            <a:ext cx="7772400" cy="6345093"/>
          </a:xfrm>
          <a:prstGeom prst="rect">
            <a:avLst/>
          </a:prstGeom>
          <a:noFill/>
          <a:ln w="9525">
            <a:noFill/>
            <a:miter lim="800000"/>
            <a:headEnd/>
            <a:tailEnd/>
          </a:ln>
        </p:spPr>
      </p:pic>
      <p:sp>
        <p:nvSpPr>
          <p:cNvPr id="17" name="Right Arrow 16"/>
          <p:cNvSpPr/>
          <p:nvPr/>
        </p:nvSpPr>
        <p:spPr>
          <a:xfrm>
            <a:off x="1219200" y="6019800"/>
            <a:ext cx="9906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Maps</a:t>
            </a:r>
            <a:endParaRPr lang="en-US" b="1" dirty="0">
              <a:solidFill>
                <a:schemeClr val="tx1"/>
              </a:solidFill>
            </a:endParaRPr>
          </a:p>
        </p:txBody>
      </p:sp>
      <p:sp>
        <p:nvSpPr>
          <p:cNvPr id="14" name="TextBox 13"/>
          <p:cNvSpPr txBox="1"/>
          <p:nvPr/>
        </p:nvSpPr>
        <p:spPr>
          <a:xfrm>
            <a:off x="3048000" y="381000"/>
            <a:ext cx="5410200" cy="492443"/>
          </a:xfrm>
          <a:prstGeom prst="rect">
            <a:avLst/>
          </a:prstGeom>
          <a:solidFill>
            <a:srgbClr val="FFC000"/>
          </a:solidFill>
          <a:ln>
            <a:solidFill>
              <a:schemeClr val="tx1"/>
            </a:solidFill>
          </a:ln>
        </p:spPr>
        <p:txBody>
          <a:bodyPr wrap="square" rtlCol="0">
            <a:spAutoFit/>
          </a:bodyPr>
          <a:lstStyle/>
          <a:p>
            <a:r>
              <a:rPr lang="en-US" sz="2600" dirty="0" smtClean="0"/>
              <a:t>The AIRC Wants You to Stay Connected</a:t>
            </a:r>
            <a:endParaRPr lang="en-US" sz="2600" dirty="0"/>
          </a:p>
        </p:txBody>
      </p:sp>
      <p:sp>
        <p:nvSpPr>
          <p:cNvPr id="16" name="Right Arrow 15"/>
          <p:cNvSpPr/>
          <p:nvPr/>
        </p:nvSpPr>
        <p:spPr>
          <a:xfrm>
            <a:off x="762000" y="1676400"/>
            <a:ext cx="9906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Maps</a:t>
            </a:r>
            <a:endParaRPr lang="en-US" b="1" dirty="0">
              <a:solidFill>
                <a:schemeClr val="tx1"/>
              </a:solidFill>
            </a:endParaRPr>
          </a:p>
        </p:txBody>
      </p:sp>
      <p:sp>
        <p:nvSpPr>
          <p:cNvPr id="18" name="Left Arrow 17"/>
          <p:cNvSpPr/>
          <p:nvPr/>
        </p:nvSpPr>
        <p:spPr>
          <a:xfrm rot="20888697">
            <a:off x="2498492" y="1460729"/>
            <a:ext cx="2438400" cy="838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Meetings</a:t>
            </a:r>
          </a:p>
          <a:p>
            <a:pPr algn="ctr"/>
            <a:endParaRPr lang="en-US" dirty="0"/>
          </a:p>
        </p:txBody>
      </p:sp>
      <p:sp>
        <p:nvSpPr>
          <p:cNvPr id="20" name="Left Arrow 19"/>
          <p:cNvSpPr/>
          <p:nvPr/>
        </p:nvSpPr>
        <p:spPr>
          <a:xfrm rot="767000">
            <a:off x="2424713" y="2469178"/>
            <a:ext cx="2438400" cy="838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Public Input </a:t>
            </a:r>
          </a:p>
          <a:p>
            <a:pPr algn="ct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8001000" y="5715000"/>
            <a:ext cx="914400" cy="685799"/>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B910013D-DC05-4C89-8E1D-8A0B293790E4}" type="slidenum">
              <a:rPr kumimoji="0" lang="en-US" sz="4000" b="0" i="0" u="none" strike="noStrike" kern="1200" cap="none" spc="0" normalizeH="0" baseline="0" noProof="0" smtClean="0">
                <a:ln>
                  <a:noFill/>
                </a:ln>
                <a:solidFill>
                  <a:schemeClr val="bg1"/>
                </a:solidFill>
                <a:effectLst/>
                <a:uLnTx/>
                <a:uFillTx/>
                <a:latin typeface="+mj-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4000" b="0" i="0" u="none" strike="noStrike" kern="1200" cap="none" spc="0" normalizeH="0" baseline="0" noProof="0" dirty="0">
              <a:ln>
                <a:noFill/>
              </a:ln>
              <a:solidFill>
                <a:schemeClr val="bg1"/>
              </a:solidFill>
              <a:effectLst/>
              <a:uLnTx/>
              <a:uFillTx/>
              <a:latin typeface="+mj-lt"/>
              <a:ea typeface="+mn-ea"/>
              <a:cs typeface="+mn-cs"/>
            </a:endParaRPr>
          </a:p>
        </p:txBody>
      </p:sp>
      <p:sp>
        <p:nvSpPr>
          <p:cNvPr id="7" name="Content Placeholder 2"/>
          <p:cNvSpPr txBox="1">
            <a:spLocks/>
          </p:cNvSpPr>
          <p:nvPr/>
        </p:nvSpPr>
        <p:spPr>
          <a:xfrm>
            <a:off x="457200" y="1447800"/>
            <a:ext cx="7696200" cy="4525963"/>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itle 1"/>
          <p:cNvSpPr>
            <a:spLocks noGrp="1"/>
          </p:cNvSpPr>
          <p:nvPr>
            <p:ph type="title"/>
          </p:nvPr>
        </p:nvSpPr>
        <p:spPr>
          <a:xfrm>
            <a:off x="457200" y="0"/>
            <a:ext cx="7772400" cy="1143000"/>
          </a:xfrm>
        </p:spPr>
        <p:txBody>
          <a:bodyPr>
            <a:normAutofit/>
          </a:bodyPr>
          <a:lstStyle/>
          <a:p>
            <a:r>
              <a:rPr lang="en-US" sz="3600" dirty="0" smtClean="0">
                <a:solidFill>
                  <a:srgbClr val="984807"/>
                </a:solidFill>
              </a:rPr>
              <a:t>Finding Draft Maps</a:t>
            </a:r>
            <a:endParaRPr lang="en-US" sz="3600" dirty="0">
              <a:solidFill>
                <a:srgbClr val="984807"/>
              </a:solidFill>
            </a:endParaRPr>
          </a:p>
        </p:txBody>
      </p:sp>
      <p:sp>
        <p:nvSpPr>
          <p:cNvPr id="10" name="Title 1"/>
          <p:cNvSpPr txBox="1">
            <a:spLocks/>
          </p:cNvSpPr>
          <p:nvPr/>
        </p:nvSpPr>
        <p:spPr>
          <a:xfrm>
            <a:off x="762000" y="5794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 name="Content Placeholder 1"/>
          <p:cNvPicPr>
            <a:picLocks noGrp="1" noChangeAspect="1" noChangeArrowheads="1"/>
          </p:cNvPicPr>
          <p:nvPr>
            <p:ph idx="1"/>
          </p:nvPr>
        </p:nvPicPr>
        <p:blipFill>
          <a:blip r:embed="rId3" cstate="print"/>
          <a:srcRect/>
          <a:stretch>
            <a:fillRect/>
          </a:stretch>
        </p:blipFill>
        <p:spPr bwMode="auto">
          <a:xfrm>
            <a:off x="609600" y="1001670"/>
            <a:ext cx="7173691" cy="5856330"/>
          </a:xfrm>
          <a:prstGeom prst="rect">
            <a:avLst/>
          </a:prstGeom>
          <a:noFill/>
          <a:ln w="9525">
            <a:noFill/>
            <a:miter lim="800000"/>
            <a:headEnd/>
            <a:tailEnd/>
          </a:ln>
        </p:spPr>
      </p:pic>
      <p:sp>
        <p:nvSpPr>
          <p:cNvPr id="11" name="Oval 10"/>
          <p:cNvSpPr/>
          <p:nvPr/>
        </p:nvSpPr>
        <p:spPr>
          <a:xfrm>
            <a:off x="2971800" y="22860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71800" y="51816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772400" cy="639762"/>
          </a:xfrm>
        </p:spPr>
        <p:txBody>
          <a:bodyPr>
            <a:noAutofit/>
          </a:bodyPr>
          <a:lstStyle/>
          <a:p>
            <a:r>
              <a:rPr lang="en-US" sz="3600" i="1" dirty="0" smtClean="0">
                <a:solidFill>
                  <a:srgbClr val="984807"/>
                </a:solidFill>
              </a:rPr>
              <a:t>Overview</a:t>
            </a:r>
            <a:endParaRPr lang="en-US" sz="3600" i="1" dirty="0">
              <a:solidFill>
                <a:srgbClr val="984807"/>
              </a:solidFill>
            </a:endParaRPr>
          </a:p>
        </p:txBody>
      </p:sp>
      <p:sp>
        <p:nvSpPr>
          <p:cNvPr id="3" name="Content Placeholder 2"/>
          <p:cNvSpPr>
            <a:spLocks noGrp="1"/>
          </p:cNvSpPr>
          <p:nvPr>
            <p:ph idx="1"/>
          </p:nvPr>
        </p:nvSpPr>
        <p:spPr>
          <a:xfrm>
            <a:off x="457200" y="1066800"/>
            <a:ext cx="7772400" cy="5059363"/>
          </a:xfrm>
        </p:spPr>
        <p:txBody>
          <a:bodyPr>
            <a:normAutofit fontScale="92500"/>
          </a:bodyPr>
          <a:lstStyle/>
          <a:p>
            <a:pPr>
              <a:buNone/>
            </a:pPr>
            <a:r>
              <a:rPr lang="en-US" dirty="0" smtClean="0"/>
              <a:t>	</a:t>
            </a:r>
            <a:r>
              <a:rPr lang="en-US" i="1" dirty="0" smtClean="0"/>
              <a:t>Arizona’s redistricting process is governed by the state Constitution, as amended by voters in 2000 with the passage of Proposition 106. It stipulates that the Arizona Independent Redistricting Commission redraw Arizona’s congressional and legislative districts to reflect the results of the most recent census. </a:t>
            </a:r>
          </a:p>
          <a:p>
            <a:pPr>
              <a:buNone/>
            </a:pPr>
            <a:r>
              <a:rPr lang="en-US" i="1" dirty="0" smtClean="0"/>
              <a:t>	</a:t>
            </a:r>
          </a:p>
          <a:p>
            <a:pPr>
              <a:buNone/>
            </a:pPr>
            <a:r>
              <a:rPr lang="en-US" i="1" dirty="0" smtClean="0"/>
              <a:t>	Due to the 2010 Census, Arizona gained a congressional seat.</a:t>
            </a:r>
          </a:p>
        </p:txBody>
      </p:sp>
      <p:sp>
        <p:nvSpPr>
          <p:cNvPr id="4" name="Slide Number Placeholder 3"/>
          <p:cNvSpPr>
            <a:spLocks noGrp="1"/>
          </p:cNvSpPr>
          <p:nvPr>
            <p:ph type="sldNum" sz="quarter" idx="12"/>
          </p:nvPr>
        </p:nvSpPr>
        <p:spPr>
          <a:xfrm>
            <a:off x="7467600" y="5791200"/>
            <a:ext cx="2133600" cy="517525"/>
          </a:xfrm>
        </p:spPr>
        <p:txBody>
          <a:bodyPr/>
          <a:lstStyle/>
          <a:p>
            <a:pPr algn="ctr"/>
            <a:fld id="{B910013D-DC05-4C89-8E1D-8A0B293790E4}" type="slidenum">
              <a:rPr lang="en-US" sz="4000" smtClean="0">
                <a:solidFill>
                  <a:schemeClr val="bg1"/>
                </a:solidFill>
                <a:latin typeface="+mj-lt"/>
              </a:rPr>
              <a:pPr algn="ctr"/>
              <a:t>2</a:t>
            </a:fld>
            <a:endParaRPr lang="en-US" sz="4000"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600" dirty="0" smtClean="0">
                <a:solidFill>
                  <a:srgbClr val="984807"/>
                </a:solidFill>
              </a:rPr>
              <a:t>Viewing the KMZ (Google) Map</a:t>
            </a:r>
            <a:endParaRPr lang="en-US" sz="3600" dirty="0">
              <a:solidFill>
                <a:srgbClr val="984807"/>
              </a:solidFill>
            </a:endParaRPr>
          </a:p>
        </p:txBody>
      </p:sp>
      <p:sp>
        <p:nvSpPr>
          <p:cNvPr id="3" name="Content Placeholder 2"/>
          <p:cNvSpPr>
            <a:spLocks noGrp="1"/>
          </p:cNvSpPr>
          <p:nvPr>
            <p:ph idx="1"/>
          </p:nvPr>
        </p:nvSpPr>
        <p:spPr/>
        <p:txBody>
          <a:bodyPr>
            <a:normAutofit/>
          </a:bodyPr>
          <a:lstStyle/>
          <a:p>
            <a:pPr lvl="1">
              <a:buNone/>
            </a:pPr>
            <a:endParaRPr lang="en-US" dirty="0" smtClean="0"/>
          </a:p>
          <a:p>
            <a:endParaRPr lang="en-US" dirty="0" smtClean="0"/>
          </a:p>
        </p:txBody>
      </p:sp>
      <p:sp>
        <p:nvSpPr>
          <p:cNvPr id="5" name="Slide Number Placeholder 3"/>
          <p:cNvSpPr txBox="1">
            <a:spLocks/>
          </p:cNvSpPr>
          <p:nvPr/>
        </p:nvSpPr>
        <p:spPr>
          <a:xfrm>
            <a:off x="8001000" y="5715000"/>
            <a:ext cx="914400" cy="685799"/>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B910013D-DC05-4C89-8E1D-8A0B293790E4}" type="slidenum">
              <a:rPr kumimoji="0" lang="en-US" sz="4000" b="0" i="0" u="none" strike="noStrike" kern="1200" cap="none" spc="0" normalizeH="0" baseline="0" noProof="0" smtClean="0">
                <a:ln>
                  <a:noFill/>
                </a:ln>
                <a:solidFill>
                  <a:schemeClr val="bg1"/>
                </a:solidFill>
                <a:effectLst/>
                <a:uLnTx/>
                <a:uFillTx/>
                <a:latin typeface="+mj-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4000" b="0" i="0" u="none" strike="noStrike" kern="1200" cap="none" spc="0" normalizeH="0" baseline="0" noProof="0" dirty="0">
              <a:ln>
                <a:noFill/>
              </a:ln>
              <a:solidFill>
                <a:schemeClr val="bg1"/>
              </a:solidFill>
              <a:effectLst/>
              <a:uLnTx/>
              <a:uFillTx/>
              <a:latin typeface="+mj-lt"/>
              <a:ea typeface="+mn-ea"/>
              <a:cs typeface="+mn-cs"/>
            </a:endParaRPr>
          </a:p>
        </p:txBody>
      </p:sp>
      <p:sp>
        <p:nvSpPr>
          <p:cNvPr id="7" name="Content Placeholder 2"/>
          <p:cNvSpPr txBox="1">
            <a:spLocks/>
          </p:cNvSpPr>
          <p:nvPr/>
        </p:nvSpPr>
        <p:spPr>
          <a:xfrm>
            <a:off x="457200" y="1447800"/>
            <a:ext cx="7696200" cy="4525963"/>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Title 1"/>
          <p:cNvSpPr txBox="1">
            <a:spLocks/>
          </p:cNvSpPr>
          <p:nvPr/>
        </p:nvSpPr>
        <p:spPr>
          <a:xfrm>
            <a:off x="762000" y="5794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4277" name="Picture 5"/>
          <p:cNvPicPr>
            <a:picLocks noChangeAspect="1" noChangeArrowheads="1"/>
          </p:cNvPicPr>
          <p:nvPr/>
        </p:nvPicPr>
        <p:blipFill>
          <a:blip r:embed="rId3" cstate="print"/>
          <a:srcRect/>
          <a:stretch>
            <a:fillRect/>
          </a:stretch>
        </p:blipFill>
        <p:spPr bwMode="auto">
          <a:xfrm>
            <a:off x="228599" y="1295400"/>
            <a:ext cx="8739297"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525963"/>
          </a:xfrm>
        </p:spPr>
        <p:txBody>
          <a:bodyPr>
            <a:normAutofit/>
          </a:bodyPr>
          <a:lstStyle/>
          <a:p>
            <a:pPr lvl="1">
              <a:buNone/>
            </a:pPr>
            <a:endParaRPr lang="en-US" dirty="0" smtClean="0"/>
          </a:p>
          <a:p>
            <a:endParaRPr lang="en-US" dirty="0" smtClean="0"/>
          </a:p>
        </p:txBody>
      </p:sp>
      <p:sp>
        <p:nvSpPr>
          <p:cNvPr id="5" name="Slide Number Placeholder 3"/>
          <p:cNvSpPr txBox="1">
            <a:spLocks/>
          </p:cNvSpPr>
          <p:nvPr/>
        </p:nvSpPr>
        <p:spPr>
          <a:xfrm>
            <a:off x="8001000" y="5715000"/>
            <a:ext cx="914400" cy="685799"/>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B910013D-DC05-4C89-8E1D-8A0B293790E4}" type="slidenum">
              <a:rPr kumimoji="0" lang="en-US" sz="4000" b="0" i="0" u="none" strike="noStrike" kern="1200" cap="none" spc="0" normalizeH="0" baseline="0" noProof="0" smtClean="0">
                <a:ln>
                  <a:noFill/>
                </a:ln>
                <a:solidFill>
                  <a:schemeClr val="bg1"/>
                </a:solidFill>
                <a:effectLst/>
                <a:uLnTx/>
                <a:uFillTx/>
                <a:latin typeface="+mj-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4000" b="0" i="0" u="none" strike="noStrike" kern="1200" cap="none" spc="0" normalizeH="0" baseline="0" noProof="0" dirty="0">
              <a:ln>
                <a:noFill/>
              </a:ln>
              <a:solidFill>
                <a:schemeClr val="bg1"/>
              </a:solidFill>
              <a:effectLst/>
              <a:uLnTx/>
              <a:uFillTx/>
              <a:latin typeface="+mj-lt"/>
              <a:ea typeface="+mn-ea"/>
              <a:cs typeface="+mn-cs"/>
            </a:endParaRPr>
          </a:p>
        </p:txBody>
      </p:sp>
      <p:sp>
        <p:nvSpPr>
          <p:cNvPr id="7" name="Content Placeholder 2"/>
          <p:cNvSpPr txBox="1">
            <a:spLocks/>
          </p:cNvSpPr>
          <p:nvPr/>
        </p:nvSpPr>
        <p:spPr>
          <a:xfrm>
            <a:off x="457200" y="1447800"/>
            <a:ext cx="7696200" cy="4525963"/>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itle 1"/>
          <p:cNvSpPr>
            <a:spLocks noGrp="1"/>
          </p:cNvSpPr>
          <p:nvPr>
            <p:ph type="title"/>
          </p:nvPr>
        </p:nvSpPr>
        <p:spPr>
          <a:xfrm>
            <a:off x="457200" y="274638"/>
            <a:ext cx="7772400" cy="1143000"/>
          </a:xfrm>
        </p:spPr>
        <p:txBody>
          <a:bodyPr>
            <a:normAutofit/>
          </a:bodyPr>
          <a:lstStyle/>
          <a:p>
            <a:r>
              <a:rPr lang="en-US" sz="3600" dirty="0" smtClean="0">
                <a:solidFill>
                  <a:srgbClr val="984807"/>
                </a:solidFill>
              </a:rPr>
              <a:t>Zoom in on your district</a:t>
            </a:r>
            <a:endParaRPr lang="en-US" sz="3600" dirty="0">
              <a:solidFill>
                <a:srgbClr val="984807"/>
              </a:solidFill>
            </a:endParaRPr>
          </a:p>
        </p:txBody>
      </p:sp>
      <p:sp>
        <p:nvSpPr>
          <p:cNvPr id="10" name="Title 1"/>
          <p:cNvSpPr txBox="1">
            <a:spLocks/>
          </p:cNvSpPr>
          <p:nvPr/>
        </p:nvSpPr>
        <p:spPr>
          <a:xfrm>
            <a:off x="762000" y="5794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074" name="Object 2"/>
          <p:cNvGraphicFramePr>
            <a:graphicFrameLocks noChangeAspect="1"/>
          </p:cNvGraphicFramePr>
          <p:nvPr/>
        </p:nvGraphicFramePr>
        <p:xfrm>
          <a:off x="1676400" y="1219200"/>
          <a:ext cx="5922526" cy="7665151"/>
        </p:xfrm>
        <a:graphic>
          <a:graphicData uri="http://schemas.openxmlformats.org/presentationml/2006/ole">
            <p:oleObj spid="_x0000_s3081" name="Acrobat Document" r:id="rId4" imgW="5829154" imgH="7543605" progId="AcroExch.Document.7">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525963"/>
          </a:xfrm>
        </p:spPr>
        <p:txBody>
          <a:bodyPr>
            <a:normAutofit/>
          </a:bodyPr>
          <a:lstStyle/>
          <a:p>
            <a:pPr lvl="1">
              <a:buNone/>
            </a:pPr>
            <a:endParaRPr lang="en-US" dirty="0" smtClean="0"/>
          </a:p>
          <a:p>
            <a:endParaRPr lang="en-US" dirty="0" smtClean="0"/>
          </a:p>
        </p:txBody>
      </p:sp>
      <p:sp>
        <p:nvSpPr>
          <p:cNvPr id="5" name="Slide Number Placeholder 3"/>
          <p:cNvSpPr txBox="1">
            <a:spLocks/>
          </p:cNvSpPr>
          <p:nvPr/>
        </p:nvSpPr>
        <p:spPr>
          <a:xfrm>
            <a:off x="8001000" y="5715000"/>
            <a:ext cx="914400" cy="685799"/>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B910013D-DC05-4C89-8E1D-8A0B293790E4}" type="slidenum">
              <a:rPr kumimoji="0" lang="en-US" sz="4000" b="0" i="0" u="none" strike="noStrike" kern="1200" cap="none" spc="0" normalizeH="0" baseline="0" noProof="0" smtClean="0">
                <a:ln>
                  <a:noFill/>
                </a:ln>
                <a:solidFill>
                  <a:schemeClr val="bg1"/>
                </a:solidFill>
                <a:effectLst/>
                <a:uLnTx/>
                <a:uFillTx/>
                <a:latin typeface="+mj-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4000" b="0" i="0" u="none" strike="noStrike" kern="1200" cap="none" spc="0" normalizeH="0" baseline="0" noProof="0" dirty="0">
              <a:ln>
                <a:noFill/>
              </a:ln>
              <a:solidFill>
                <a:schemeClr val="bg1"/>
              </a:solidFill>
              <a:effectLst/>
              <a:uLnTx/>
              <a:uFillTx/>
              <a:latin typeface="+mj-lt"/>
              <a:ea typeface="+mn-ea"/>
              <a:cs typeface="+mn-cs"/>
            </a:endParaRPr>
          </a:p>
        </p:txBody>
      </p:sp>
      <p:sp>
        <p:nvSpPr>
          <p:cNvPr id="7" name="Content Placeholder 2"/>
          <p:cNvSpPr txBox="1">
            <a:spLocks/>
          </p:cNvSpPr>
          <p:nvPr/>
        </p:nvSpPr>
        <p:spPr>
          <a:xfrm>
            <a:off x="457200" y="1447800"/>
            <a:ext cx="7696200" cy="4525963"/>
          </a:xfrm>
          <a:prstGeom prst="rect">
            <a:avLst/>
          </a:prstGeom>
        </p:spPr>
        <p:txBody>
          <a:bodyPr vert="horz" lIns="91440" tIns="45720" rIns="91440" bIns="45720" rtlCol="0">
            <a:normAutofit fontScale="92500" lnSpcReduction="10000"/>
          </a:bodyPr>
          <a:lstStyle/>
          <a:p>
            <a:pPr marL="342900" lvl="0"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Visit our website</a:t>
            </a:r>
            <a:r>
              <a:rPr kumimoji="0" lang="en-US" sz="3200" b="0" i="0" u="none" strike="noStrike" kern="1200" cap="none" spc="0" normalizeH="0" noProof="0" dirty="0" smtClean="0">
                <a:ln>
                  <a:noFill/>
                </a:ln>
                <a:solidFill>
                  <a:schemeClr val="tx1"/>
                </a:solidFill>
                <a:effectLst/>
                <a:uLnTx/>
                <a:uFillTx/>
                <a:latin typeface="+mn-lt"/>
                <a:ea typeface="+mn-ea"/>
                <a:cs typeface="+mn-cs"/>
              </a:rPr>
              <a:t> at: </a:t>
            </a:r>
            <a:r>
              <a:rPr lang="en-US" sz="3200" dirty="0" smtClean="0">
                <a:hlinkClick r:id="rId3"/>
              </a:rPr>
              <a:t>www.azredistricting.org</a:t>
            </a:r>
            <a:r>
              <a:rPr lang="en-US" sz="3200" dirty="0" smtClean="0"/>
              <a:t> to</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800100" lvl="1" indent="-342900">
              <a:spcBef>
                <a:spcPct val="20000"/>
              </a:spcBef>
              <a:buFont typeface="Arial" pitchFamily="34" charset="0"/>
              <a:buChar char="•"/>
            </a:pPr>
            <a:r>
              <a:rPr lang="en-US" sz="3200" dirty="0" smtClean="0"/>
              <a:t>Draw your own maps</a:t>
            </a:r>
          </a:p>
          <a:p>
            <a:pPr marL="800100" lvl="1" indent="-342900">
              <a:spcBef>
                <a:spcPct val="20000"/>
              </a:spcBef>
              <a:buFont typeface="Arial" pitchFamily="34" charset="0"/>
              <a:buChar char="•"/>
            </a:pPr>
            <a:r>
              <a:rPr lang="en-US" sz="3200" dirty="0" smtClean="0"/>
              <a:t>Watch current meetings or past meetings </a:t>
            </a:r>
          </a:p>
          <a:p>
            <a:pPr marL="800100" lvl="1" indent="-342900">
              <a:spcBef>
                <a:spcPct val="20000"/>
              </a:spcBef>
              <a:buFont typeface="Arial" pitchFamily="34" charset="0"/>
              <a:buChar char="•"/>
            </a:pPr>
            <a:r>
              <a:rPr lang="en-US" sz="3200" dirty="0" smtClean="0"/>
              <a:t>Get updates on future meetings</a:t>
            </a:r>
          </a:p>
          <a:p>
            <a:pPr marL="342900" indent="-342900">
              <a:spcBef>
                <a:spcPct val="20000"/>
              </a:spcBef>
              <a:buFont typeface="Arial" pitchFamily="34" charset="0"/>
              <a:buChar char="•"/>
            </a:pPr>
            <a:endParaRPr lang="en-US" sz="2000" dirty="0" smtClean="0"/>
          </a:p>
          <a:p>
            <a:pPr marL="342900" indent="-342900">
              <a:spcBef>
                <a:spcPct val="20000"/>
              </a:spcBef>
              <a:buFont typeface="Arial" pitchFamily="34" charset="0"/>
              <a:buChar char="•"/>
            </a:pPr>
            <a:r>
              <a:rPr lang="en-US" sz="3200" dirty="0" smtClean="0"/>
              <a:t>Follow us on Twitter #AIRC</a:t>
            </a:r>
            <a:endParaRPr lang="en-US" sz="2000" dirty="0" smtClean="0"/>
          </a:p>
          <a:p>
            <a:pPr marL="342900" indent="-342900">
              <a:spcBef>
                <a:spcPct val="20000"/>
              </a:spcBef>
              <a:buFont typeface="Arial" pitchFamily="34" charset="0"/>
              <a:buChar char="•"/>
            </a:pPr>
            <a:r>
              <a:rPr lang="en-US" sz="3200" dirty="0" smtClean="0"/>
              <a:t>Friend us on </a:t>
            </a:r>
            <a:r>
              <a:rPr lang="en-US" sz="3200" dirty="0" err="1" smtClean="0"/>
              <a:t>Facebook</a:t>
            </a:r>
            <a:r>
              <a:rPr lang="en-US" sz="3200" dirty="0" smtClean="0"/>
              <a:t> http://www.facebook.com/#!/azredistricting</a:t>
            </a:r>
          </a:p>
          <a:p>
            <a:pPr marR="0" lvl="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itle 1"/>
          <p:cNvSpPr>
            <a:spLocks noGrp="1"/>
          </p:cNvSpPr>
          <p:nvPr>
            <p:ph type="title"/>
          </p:nvPr>
        </p:nvSpPr>
        <p:spPr>
          <a:xfrm>
            <a:off x="457200" y="274638"/>
            <a:ext cx="7772400" cy="1143000"/>
          </a:xfrm>
        </p:spPr>
        <p:txBody>
          <a:bodyPr>
            <a:normAutofit/>
          </a:bodyPr>
          <a:lstStyle/>
          <a:p>
            <a:r>
              <a:rPr lang="en-US" sz="3600" dirty="0" smtClean="0">
                <a:solidFill>
                  <a:srgbClr val="984807"/>
                </a:solidFill>
              </a:rPr>
              <a:t>The AIRC Wants You to Stay Connected</a:t>
            </a:r>
            <a:endParaRPr lang="en-US" sz="3600" dirty="0">
              <a:solidFill>
                <a:srgbClr val="984807"/>
              </a:solidFill>
            </a:endParaRPr>
          </a:p>
        </p:txBody>
      </p:sp>
      <p:sp>
        <p:nvSpPr>
          <p:cNvPr id="10" name="Title 1"/>
          <p:cNvSpPr txBox="1">
            <a:spLocks/>
          </p:cNvSpPr>
          <p:nvPr/>
        </p:nvSpPr>
        <p:spPr>
          <a:xfrm>
            <a:off x="762000" y="5794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6322" name="Picture 2"/>
          <p:cNvPicPr>
            <a:picLocks noChangeAspect="1" noChangeArrowheads="1"/>
          </p:cNvPicPr>
          <p:nvPr/>
        </p:nvPicPr>
        <p:blipFill>
          <a:blip r:embed="rId4" cstate="print"/>
          <a:srcRect/>
          <a:stretch>
            <a:fillRect/>
          </a:stretch>
        </p:blipFill>
        <p:spPr bwMode="auto">
          <a:xfrm>
            <a:off x="6477000" y="3429000"/>
            <a:ext cx="1447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772400" cy="5668963"/>
          </a:xfrm>
        </p:spPr>
        <p:txBody>
          <a:bodyPr>
            <a:normAutofit fontScale="92500" lnSpcReduction="20000"/>
          </a:bodyPr>
          <a:lstStyle/>
          <a:p>
            <a:pPr marL="514350" indent="-514350">
              <a:buNone/>
            </a:pPr>
            <a:r>
              <a:rPr lang="en-US" b="1" dirty="0" smtClean="0"/>
              <a:t>What are the requirements of the State Constitution via Prop 106?</a:t>
            </a:r>
          </a:p>
          <a:p>
            <a:pPr lvl="1">
              <a:buNone/>
            </a:pPr>
            <a:r>
              <a:rPr lang="en-US" b="1" dirty="0" smtClean="0"/>
              <a:t>New district boundaries must:</a:t>
            </a:r>
          </a:p>
          <a:p>
            <a:pPr lvl="1">
              <a:buNone/>
            </a:pPr>
            <a:r>
              <a:rPr lang="en-US" dirty="0" smtClean="0"/>
              <a:t>A: </a:t>
            </a:r>
            <a:r>
              <a:rPr lang="en-US" dirty="0"/>
              <a:t>C</a:t>
            </a:r>
            <a:r>
              <a:rPr lang="en-US" dirty="0" smtClean="0"/>
              <a:t>omply with the U.S Constitution and the Voting Rights Act</a:t>
            </a:r>
          </a:p>
          <a:p>
            <a:pPr lvl="1">
              <a:buNone/>
            </a:pPr>
            <a:r>
              <a:rPr lang="en-US" dirty="0" smtClean="0"/>
              <a:t>B: Equal Population</a:t>
            </a:r>
          </a:p>
          <a:p>
            <a:pPr lvl="2">
              <a:buNone/>
            </a:pPr>
            <a:r>
              <a:rPr lang="en-US" u="sng" dirty="0" smtClean="0"/>
              <a:t>Criteria A and B are federally mandated. </a:t>
            </a:r>
          </a:p>
          <a:p>
            <a:pPr lvl="1">
              <a:buNone/>
            </a:pPr>
            <a:r>
              <a:rPr lang="en-US" b="1" dirty="0" smtClean="0"/>
              <a:t>To the extent practicable the districts must be:</a:t>
            </a:r>
          </a:p>
          <a:p>
            <a:pPr lvl="1">
              <a:buNone/>
            </a:pPr>
            <a:r>
              <a:rPr lang="en-US" dirty="0" smtClean="0"/>
              <a:t>C: Compact and Contiguous</a:t>
            </a:r>
          </a:p>
          <a:p>
            <a:pPr lvl="1">
              <a:buNone/>
            </a:pPr>
            <a:r>
              <a:rPr lang="en-US" dirty="0" smtClean="0"/>
              <a:t>D: Respect communities of interest</a:t>
            </a:r>
          </a:p>
          <a:p>
            <a:pPr lvl="1">
              <a:buNone/>
            </a:pPr>
            <a:r>
              <a:rPr lang="en-US" dirty="0" smtClean="0"/>
              <a:t>E: Use visible geographic features, city, town and county boundaries, and undivided Census Tracts</a:t>
            </a:r>
          </a:p>
          <a:p>
            <a:pPr lvl="1">
              <a:buNone/>
            </a:pPr>
            <a:r>
              <a:rPr lang="en-US" dirty="0" smtClean="0"/>
              <a:t>F: Favor competitive districts where no significant detriment to other goals</a:t>
            </a:r>
          </a:p>
          <a:p>
            <a:pPr marL="514350" indent="-514350"/>
            <a:endParaRPr lang="en-US" dirty="0" smtClean="0"/>
          </a:p>
          <a:p>
            <a:pPr>
              <a:buNone/>
            </a:pPr>
            <a:endParaRPr lang="en-US" dirty="0"/>
          </a:p>
        </p:txBody>
      </p:sp>
      <p:sp>
        <p:nvSpPr>
          <p:cNvPr id="4" name="Slide Number Placeholder 3"/>
          <p:cNvSpPr>
            <a:spLocks noGrp="1"/>
          </p:cNvSpPr>
          <p:nvPr>
            <p:ph type="sldNum" sz="quarter" idx="12"/>
          </p:nvPr>
        </p:nvSpPr>
        <p:spPr>
          <a:xfrm>
            <a:off x="8001000" y="5715000"/>
            <a:ext cx="914400" cy="685799"/>
          </a:xfrm>
        </p:spPr>
        <p:txBody>
          <a:bodyPr/>
          <a:lstStyle/>
          <a:p>
            <a:pPr algn="ctr"/>
            <a:fld id="{B910013D-DC05-4C89-8E1D-8A0B293790E4}" type="slidenum">
              <a:rPr lang="en-US" sz="4000" smtClean="0">
                <a:solidFill>
                  <a:schemeClr val="bg1"/>
                </a:solidFill>
                <a:latin typeface="+mj-lt"/>
              </a:rPr>
              <a:pPr algn="ctr"/>
              <a:t>3</a:t>
            </a:fld>
            <a:endParaRPr lang="en-US" sz="40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772400" cy="5562599"/>
          </a:xfrm>
        </p:spPr>
        <p:txBody>
          <a:bodyPr>
            <a:normAutofit fontScale="85000" lnSpcReduction="10000"/>
          </a:bodyPr>
          <a:lstStyle/>
          <a:p>
            <a:pPr>
              <a:buNone/>
            </a:pPr>
            <a:endParaRPr lang="en-US" dirty="0" smtClean="0"/>
          </a:p>
          <a:p>
            <a:pPr>
              <a:buNone/>
            </a:pPr>
            <a:r>
              <a:rPr lang="en-US" dirty="0" smtClean="0"/>
              <a:t>A: Voting Rights Act</a:t>
            </a:r>
          </a:p>
          <a:p>
            <a:pPr lvl="1"/>
            <a:r>
              <a:rPr lang="en-US" dirty="0" smtClean="0"/>
              <a:t>Arizona’s congressional and legislative districts must receive preclearance or approval from the Department of Justice or a federal court under Section 5 of the Voting Rights Act before they can take effect.  To get preclearance, Arizona must demonstrate that the new districts do not discriminate against minority voters in purpose or effect, which means there can be no intentional or accidental discrimination.</a:t>
            </a:r>
          </a:p>
          <a:p>
            <a:pPr lvl="1"/>
            <a:r>
              <a:rPr lang="en-US" dirty="0" smtClean="0"/>
              <a:t>Under Section 5, Arizona's redistricting plans cannot be retrogressive.  The plans cannot weaken or reduce minority voters' rights. </a:t>
            </a:r>
          </a:p>
          <a:p>
            <a:pPr lvl="1"/>
            <a:r>
              <a:rPr lang="en-US" dirty="0" smtClean="0"/>
              <a:t>The presence of discrimination can be determined by analyzing population data and election results.</a:t>
            </a:r>
          </a:p>
          <a:p>
            <a:pPr lvl="1">
              <a:buFont typeface="Arial" pitchFamily="34" charset="0"/>
              <a:buChar char="•"/>
            </a:pPr>
            <a:endParaRPr lang="en-US" sz="2600" dirty="0" smtClean="0"/>
          </a:p>
          <a:p>
            <a:endParaRPr lang="en-US" dirty="0"/>
          </a:p>
        </p:txBody>
      </p:sp>
      <p:sp>
        <p:nvSpPr>
          <p:cNvPr id="4" name="Slide Number Placeholder 3"/>
          <p:cNvSpPr>
            <a:spLocks noGrp="1"/>
          </p:cNvSpPr>
          <p:nvPr>
            <p:ph type="sldNum" sz="quarter" idx="12"/>
          </p:nvPr>
        </p:nvSpPr>
        <p:spPr>
          <a:xfrm>
            <a:off x="8305800" y="5867400"/>
            <a:ext cx="457200" cy="473075"/>
          </a:xfrm>
        </p:spPr>
        <p:txBody>
          <a:bodyPr/>
          <a:lstStyle/>
          <a:p>
            <a:fld id="{B910013D-DC05-4C89-8E1D-8A0B293790E4}" type="slidenum">
              <a:rPr lang="en-US" sz="4000" smtClean="0">
                <a:solidFill>
                  <a:schemeClr val="bg1"/>
                </a:solidFill>
              </a:rPr>
              <a:pPr/>
              <a:t>4</a:t>
            </a:fld>
            <a:endParaRPr lang="en-US"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67400"/>
            <a:ext cx="7620000" cy="715962"/>
          </a:xfrm>
        </p:spPr>
        <p:txBody>
          <a:bodyPr>
            <a:noAutofit/>
          </a:bodyPr>
          <a:lstStyle/>
          <a:p>
            <a:r>
              <a:rPr lang="en-US" sz="3200" dirty="0" smtClean="0"/>
              <a:t>Bruce L. Adelson, Esq.</a:t>
            </a:r>
            <a:br>
              <a:rPr lang="en-US" sz="3200" dirty="0" smtClean="0"/>
            </a:br>
            <a:r>
              <a:rPr lang="en-US" sz="3200" dirty="0" smtClean="0"/>
              <a:t>Federal Compliance Consulting LLC</a:t>
            </a:r>
            <a:endParaRPr lang="en-US" sz="3200" dirty="0"/>
          </a:p>
        </p:txBody>
      </p:sp>
      <p:pic>
        <p:nvPicPr>
          <p:cNvPr id="5" name="Bruce-Sec5-Voting-Rights-Act.wmv">
            <a:hlinkClick r:id="" action="ppaction://media"/>
          </p:cNvPr>
          <p:cNvPicPr>
            <a:picLocks noGrp="1" noRot="1" noChangeAspect="1"/>
          </p:cNvPicPr>
          <p:nvPr>
            <p:ph idx="1"/>
            <a:videoFile r:link="rId1"/>
          </p:nvPr>
        </p:nvPicPr>
        <p:blipFill>
          <a:blip r:embed="rId4" cstate="print"/>
          <a:stretch>
            <a:fillRect/>
          </a:stretch>
        </p:blipFill>
        <p:spPr>
          <a:xfrm>
            <a:off x="0" y="533400"/>
            <a:ext cx="9144000" cy="5143501"/>
          </a:xfrm>
          <a:prstGeom prst="rect">
            <a:avLst/>
          </a:prstGeom>
        </p:spPr>
      </p:pic>
      <p:sp>
        <p:nvSpPr>
          <p:cNvPr id="6" name="Slide Number Placeholder 3"/>
          <p:cNvSpPr txBox="1">
            <a:spLocks/>
          </p:cNvSpPr>
          <p:nvPr/>
        </p:nvSpPr>
        <p:spPr>
          <a:xfrm>
            <a:off x="8305800" y="5867400"/>
            <a:ext cx="457200" cy="47307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910013D-DC05-4C89-8E1D-8A0B293790E4}" type="slidenum">
              <a:rPr kumimoji="0" lang="en-US" sz="40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4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772400" cy="5791200"/>
          </a:xfrm>
        </p:spPr>
        <p:txBody>
          <a:bodyPr>
            <a:normAutofit fontScale="77500" lnSpcReduction="20000"/>
          </a:bodyPr>
          <a:lstStyle/>
          <a:p>
            <a:pPr marL="514350" indent="-514350" algn="ctr">
              <a:buNone/>
            </a:pPr>
            <a:r>
              <a:rPr lang="en-US" i="1" dirty="0" smtClean="0">
                <a:solidFill>
                  <a:srgbClr val="984807"/>
                </a:solidFill>
              </a:rPr>
              <a:t>Timeline</a:t>
            </a:r>
            <a:endParaRPr lang="en-US" sz="3000" i="1" dirty="0" smtClean="0">
              <a:solidFill>
                <a:srgbClr val="984807"/>
              </a:solidFill>
            </a:endParaRPr>
          </a:p>
          <a:p>
            <a:pPr>
              <a:buNone/>
            </a:pPr>
            <a:r>
              <a:rPr lang="en-US" dirty="0" smtClean="0"/>
              <a:t>Step 1: </a:t>
            </a:r>
            <a:r>
              <a:rPr lang="en-US" b="1" dirty="0" smtClean="0"/>
              <a:t>Setting up the Commission </a:t>
            </a:r>
            <a:r>
              <a:rPr lang="en-US" dirty="0" smtClean="0"/>
              <a:t>– Commissioners are appointed following a thorough screening process.  </a:t>
            </a:r>
          </a:p>
          <a:p>
            <a:pPr>
              <a:buNone/>
            </a:pPr>
            <a:endParaRPr lang="en-US" dirty="0" smtClean="0"/>
          </a:p>
          <a:p>
            <a:endParaRPr lang="en-US" dirty="0" smtClean="0"/>
          </a:p>
          <a:p>
            <a:pPr marL="514350" indent="-514350">
              <a:buFontTx/>
              <a:buChar char="-"/>
            </a:pPr>
            <a:endParaRPr lang="en-US" dirty="0" smtClean="0"/>
          </a:p>
          <a:p>
            <a:pPr marL="514350" indent="-514350">
              <a:buNone/>
            </a:pPr>
            <a:endParaRPr lang="en-US" dirty="0" smtClean="0"/>
          </a:p>
          <a:p>
            <a:pPr marL="514350" indent="-514350">
              <a:buNone/>
            </a:pPr>
            <a:endParaRPr lang="en-US" dirty="0" smtClean="0"/>
          </a:p>
          <a:p>
            <a:pPr marL="514350" indent="-514350">
              <a:buNone/>
            </a:pPr>
            <a:r>
              <a:rPr lang="en-US" dirty="0" smtClean="0"/>
              <a:t>Step 2: </a:t>
            </a:r>
            <a:r>
              <a:rPr lang="en-US" b="1" dirty="0" smtClean="0"/>
              <a:t>First-Round Hearings</a:t>
            </a:r>
            <a:endParaRPr lang="en-US" dirty="0" smtClean="0"/>
          </a:p>
          <a:p>
            <a:pPr marL="514350" indent="-514350">
              <a:buNone/>
            </a:pPr>
            <a:r>
              <a:rPr lang="en-US" dirty="0" smtClean="0"/>
              <a:t>	Before drawing a single line, the Commission held 23 public hearings around the state in July and August to get input from members of the public about issues relevant to redistricting such as geography, communities of interest, minority voting rights, and competitiveness.  </a:t>
            </a:r>
          </a:p>
          <a:p>
            <a:pPr marL="514350" indent="-514350">
              <a:buNone/>
            </a:pPr>
            <a:endParaRPr lang="en-US" dirty="0" smtClean="0"/>
          </a:p>
          <a:p>
            <a:pPr>
              <a:buNone/>
            </a:pPr>
            <a:endParaRPr lang="en-US" dirty="0"/>
          </a:p>
        </p:txBody>
      </p:sp>
      <p:sp>
        <p:nvSpPr>
          <p:cNvPr id="4" name="Slide Number Placeholder 3"/>
          <p:cNvSpPr>
            <a:spLocks noGrp="1"/>
          </p:cNvSpPr>
          <p:nvPr>
            <p:ph type="sldNum" sz="quarter" idx="12"/>
          </p:nvPr>
        </p:nvSpPr>
        <p:spPr>
          <a:xfrm>
            <a:off x="8001000" y="5715000"/>
            <a:ext cx="914400" cy="685799"/>
          </a:xfrm>
        </p:spPr>
        <p:txBody>
          <a:bodyPr/>
          <a:lstStyle/>
          <a:p>
            <a:pPr algn="ctr"/>
            <a:fld id="{B910013D-DC05-4C89-8E1D-8A0B293790E4}" type="slidenum">
              <a:rPr lang="en-US" sz="4000" smtClean="0">
                <a:solidFill>
                  <a:schemeClr val="bg1"/>
                </a:solidFill>
                <a:latin typeface="+mj-lt"/>
              </a:rPr>
              <a:pPr algn="ctr"/>
              <a:t>6</a:t>
            </a:fld>
            <a:endParaRPr lang="en-US" sz="4000" dirty="0">
              <a:solidFill>
                <a:schemeClr val="bg1"/>
              </a:solidFill>
              <a:latin typeface="+mj-lt"/>
            </a:endParaRPr>
          </a:p>
        </p:txBody>
      </p:sp>
      <p:graphicFrame>
        <p:nvGraphicFramePr>
          <p:cNvPr id="5" name="Table 4"/>
          <p:cNvGraphicFramePr>
            <a:graphicFrameLocks noGrp="1"/>
          </p:cNvGraphicFramePr>
          <p:nvPr/>
        </p:nvGraphicFramePr>
        <p:xfrm>
          <a:off x="838200" y="1676400"/>
          <a:ext cx="7315200" cy="1712766"/>
        </p:xfrm>
        <a:graphic>
          <a:graphicData uri="http://schemas.openxmlformats.org/drawingml/2006/table">
            <a:tbl>
              <a:tblPr firstRow="1" bandRow="1">
                <a:tableStyleId>{93296810-A885-4BE3-A3E7-6D5BEEA58F35}</a:tableStyleId>
              </a:tblPr>
              <a:tblGrid>
                <a:gridCol w="1463040"/>
                <a:gridCol w="1463040"/>
                <a:gridCol w="1463040"/>
                <a:gridCol w="1463040"/>
                <a:gridCol w="1463040"/>
              </a:tblGrid>
              <a:tr h="844167">
                <a:tc>
                  <a:txBody>
                    <a:bodyPr/>
                    <a:lstStyle/>
                    <a:p>
                      <a:pPr algn="ctr"/>
                      <a:r>
                        <a:rPr lang="en-US" dirty="0" smtClean="0"/>
                        <a:t>Scott Freeman, Vice Chair </a:t>
                      </a:r>
                      <a:endParaRPr lang="en-US" dirty="0"/>
                    </a:p>
                  </a:txBody>
                  <a:tcPr/>
                </a:tc>
                <a:tc>
                  <a:txBody>
                    <a:bodyPr/>
                    <a:lstStyle/>
                    <a:p>
                      <a:pPr algn="ctr"/>
                      <a:r>
                        <a:rPr lang="en-US" dirty="0" smtClean="0"/>
                        <a:t>Jose </a:t>
                      </a:r>
                    </a:p>
                    <a:p>
                      <a:pPr algn="ctr"/>
                      <a:r>
                        <a:rPr lang="en-US" dirty="0" smtClean="0"/>
                        <a:t>Herrera, </a:t>
                      </a:r>
                    </a:p>
                    <a:p>
                      <a:pPr algn="ctr"/>
                      <a:r>
                        <a:rPr lang="en-US" dirty="0" smtClean="0"/>
                        <a:t>Vice</a:t>
                      </a:r>
                      <a:r>
                        <a:rPr lang="en-US" baseline="0" dirty="0" smtClean="0"/>
                        <a:t> Chair</a:t>
                      </a:r>
                      <a:endParaRPr lang="en-US" dirty="0"/>
                    </a:p>
                  </a:txBody>
                  <a:tcPr/>
                </a:tc>
                <a:tc>
                  <a:txBody>
                    <a:bodyPr/>
                    <a:lstStyle/>
                    <a:p>
                      <a:pPr algn="ctr"/>
                      <a:r>
                        <a:rPr lang="en-US" dirty="0" smtClean="0"/>
                        <a:t>Colleen Mathis, </a:t>
                      </a:r>
                    </a:p>
                    <a:p>
                      <a:pPr algn="ctr"/>
                      <a:r>
                        <a:rPr lang="en-US" dirty="0" smtClean="0"/>
                        <a:t>Chair</a:t>
                      </a:r>
                      <a:endParaRPr lang="en-US" dirty="0"/>
                    </a:p>
                  </a:txBody>
                  <a:tcPr/>
                </a:tc>
                <a:tc>
                  <a:txBody>
                    <a:bodyPr/>
                    <a:lstStyle/>
                    <a:p>
                      <a:pPr algn="ctr"/>
                      <a:r>
                        <a:rPr lang="en-US" dirty="0" smtClean="0"/>
                        <a:t>Linda McNulty</a:t>
                      </a:r>
                      <a:endParaRPr lang="en-US" dirty="0"/>
                    </a:p>
                  </a:txBody>
                  <a:tcPr/>
                </a:tc>
                <a:tc>
                  <a:txBody>
                    <a:bodyPr/>
                    <a:lstStyle/>
                    <a:p>
                      <a:pPr algn="ctr"/>
                      <a:r>
                        <a:rPr lang="en-US" dirty="0" smtClean="0"/>
                        <a:t>Richard </a:t>
                      </a:r>
                      <a:r>
                        <a:rPr lang="en-US" dirty="0" err="1" smtClean="0"/>
                        <a:t>Stertz</a:t>
                      </a:r>
                      <a:endParaRPr lang="en-US" dirty="0"/>
                    </a:p>
                  </a:txBody>
                  <a:tcPr/>
                </a:tc>
              </a:tr>
              <a:tr h="338701">
                <a:tc>
                  <a:txBody>
                    <a:bodyPr/>
                    <a:lstStyle/>
                    <a:p>
                      <a:pPr algn="ctr"/>
                      <a:r>
                        <a:rPr lang="en-US" sz="1400" dirty="0" smtClean="0"/>
                        <a:t>Republican</a:t>
                      </a:r>
                      <a:endParaRPr lang="en-US" sz="1400" dirty="0"/>
                    </a:p>
                  </a:txBody>
                  <a:tcPr/>
                </a:tc>
                <a:tc>
                  <a:txBody>
                    <a:bodyPr/>
                    <a:lstStyle/>
                    <a:p>
                      <a:pPr algn="ctr"/>
                      <a:r>
                        <a:rPr lang="en-US" sz="1400" dirty="0" smtClean="0"/>
                        <a:t>Democrat</a:t>
                      </a:r>
                      <a:endParaRPr lang="en-US" sz="1400" dirty="0"/>
                    </a:p>
                  </a:txBody>
                  <a:tcPr/>
                </a:tc>
                <a:tc>
                  <a:txBody>
                    <a:bodyPr/>
                    <a:lstStyle/>
                    <a:p>
                      <a:pPr algn="ctr"/>
                      <a:r>
                        <a:rPr lang="en-US" sz="1400" dirty="0" smtClean="0"/>
                        <a:t>Independent</a:t>
                      </a:r>
                      <a:endParaRPr lang="en-US" sz="1400" dirty="0"/>
                    </a:p>
                  </a:txBody>
                  <a:tcPr/>
                </a:tc>
                <a:tc>
                  <a:txBody>
                    <a:bodyPr/>
                    <a:lstStyle/>
                    <a:p>
                      <a:pPr algn="ctr"/>
                      <a:r>
                        <a:rPr lang="en-US" sz="1400" dirty="0" smtClean="0"/>
                        <a:t>Democrat</a:t>
                      </a:r>
                      <a:endParaRPr lang="en-US" sz="1400" dirty="0"/>
                    </a:p>
                  </a:txBody>
                  <a:tcPr/>
                </a:tc>
                <a:tc>
                  <a:txBody>
                    <a:bodyPr/>
                    <a:lstStyle/>
                    <a:p>
                      <a:pPr algn="ctr"/>
                      <a:r>
                        <a:rPr lang="en-US" sz="1400" dirty="0" smtClean="0"/>
                        <a:t>Republican</a:t>
                      </a:r>
                      <a:endParaRPr lang="en-US" sz="1400" dirty="0"/>
                    </a:p>
                  </a:txBody>
                  <a:tcPr/>
                </a:tc>
              </a:tr>
              <a:tr h="459665">
                <a:tc>
                  <a:txBody>
                    <a:bodyPr/>
                    <a:lstStyle/>
                    <a:p>
                      <a:pPr algn="ctr"/>
                      <a:r>
                        <a:rPr lang="en-US" sz="1400" dirty="0" smtClean="0"/>
                        <a:t>Maricopa</a:t>
                      </a:r>
                      <a:r>
                        <a:rPr lang="en-US" sz="1400" baseline="0" dirty="0" smtClean="0"/>
                        <a:t> </a:t>
                      </a:r>
                      <a:r>
                        <a:rPr lang="en-US" sz="1400" dirty="0" smtClean="0"/>
                        <a:t>County</a:t>
                      </a:r>
                      <a:endParaRPr lang="en-US" sz="1400" dirty="0"/>
                    </a:p>
                  </a:txBody>
                  <a:tcPr/>
                </a:tc>
                <a:tc>
                  <a:txBody>
                    <a:bodyPr/>
                    <a:lstStyle/>
                    <a:p>
                      <a:pPr algn="ctr"/>
                      <a:r>
                        <a:rPr lang="en-US" sz="1400" dirty="0" smtClean="0"/>
                        <a:t>Maricopa</a:t>
                      </a:r>
                      <a:r>
                        <a:rPr lang="en-US" sz="1400" baseline="0" dirty="0" smtClean="0"/>
                        <a:t> County</a:t>
                      </a:r>
                      <a:endParaRPr lang="en-US" sz="1400" dirty="0"/>
                    </a:p>
                  </a:txBody>
                  <a:tcPr/>
                </a:tc>
                <a:tc>
                  <a:txBody>
                    <a:bodyPr/>
                    <a:lstStyle/>
                    <a:p>
                      <a:pPr algn="ctr"/>
                      <a:r>
                        <a:rPr lang="en-US" sz="1400" dirty="0" smtClean="0"/>
                        <a:t>Pima County</a:t>
                      </a:r>
                      <a:endParaRPr lang="en-US" sz="1400" dirty="0"/>
                    </a:p>
                  </a:txBody>
                  <a:tcPr/>
                </a:tc>
                <a:tc>
                  <a:txBody>
                    <a:bodyPr/>
                    <a:lstStyle/>
                    <a:p>
                      <a:pPr algn="ctr"/>
                      <a:r>
                        <a:rPr lang="en-US" sz="1400" dirty="0" smtClean="0"/>
                        <a:t>Pima County</a:t>
                      </a:r>
                      <a:endParaRPr lang="en-US" sz="1400" dirty="0"/>
                    </a:p>
                  </a:txBody>
                  <a:tcPr/>
                </a:tc>
                <a:tc>
                  <a:txBody>
                    <a:bodyPr/>
                    <a:lstStyle/>
                    <a:p>
                      <a:pPr algn="ctr"/>
                      <a:r>
                        <a:rPr lang="en-US" sz="1400" dirty="0" smtClean="0"/>
                        <a:t>Pima County</a:t>
                      </a:r>
                      <a:endParaRPr lang="en-US" sz="14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772400" cy="5791200"/>
          </a:xfrm>
        </p:spPr>
        <p:txBody>
          <a:bodyPr>
            <a:normAutofit fontScale="77500" lnSpcReduction="20000"/>
          </a:bodyPr>
          <a:lstStyle/>
          <a:p>
            <a:pPr marL="514350" indent="-514350" algn="ctr">
              <a:buNone/>
            </a:pPr>
            <a:r>
              <a:rPr lang="en-US" i="1" dirty="0" smtClean="0">
                <a:solidFill>
                  <a:srgbClr val="984807"/>
                </a:solidFill>
              </a:rPr>
              <a:t>Timeline</a:t>
            </a:r>
            <a:endParaRPr lang="en-US" sz="3000" i="1" dirty="0" smtClean="0">
              <a:solidFill>
                <a:srgbClr val="984807"/>
              </a:solidFill>
            </a:endParaRPr>
          </a:p>
          <a:p>
            <a:pPr>
              <a:buNone/>
            </a:pPr>
            <a:r>
              <a:rPr lang="en-US" dirty="0" smtClean="0"/>
              <a:t>Step 3: </a:t>
            </a:r>
            <a:r>
              <a:rPr lang="en-US" b="1" dirty="0" smtClean="0"/>
              <a:t>Mapping </a:t>
            </a:r>
            <a:r>
              <a:rPr lang="en-US" dirty="0" smtClean="0"/>
              <a:t>– </a:t>
            </a:r>
          </a:p>
          <a:p>
            <a:r>
              <a:rPr lang="en-US" dirty="0" smtClean="0"/>
              <a:t>Start with a clean slate</a:t>
            </a:r>
          </a:p>
          <a:p>
            <a:r>
              <a:rPr lang="en-US" dirty="0" smtClean="0"/>
              <a:t>Then divide the state into equal population and compact grid like districts  -- Grid Map Approved August 18</a:t>
            </a:r>
          </a:p>
          <a:p>
            <a:r>
              <a:rPr lang="en-US" dirty="0" smtClean="0"/>
              <a:t>Since adopting the grid maps, the Commission has met more than 25 times to consider adjustments to the grid to accommodate all of the state constitutional criteria.  During this time they received additional public comment and draft maps. </a:t>
            </a:r>
          </a:p>
          <a:p>
            <a:r>
              <a:rPr lang="en-US" dirty="0" smtClean="0"/>
              <a:t>Approval of Draft Maps –  On October 3, the Commission approved draft congressional map that incorporated changes based on all of the constitutional criteria.  It approved draft legislative map on October 10.   </a:t>
            </a:r>
            <a:endParaRPr lang="en-US" dirty="0"/>
          </a:p>
        </p:txBody>
      </p:sp>
      <p:sp>
        <p:nvSpPr>
          <p:cNvPr id="4" name="Slide Number Placeholder 3"/>
          <p:cNvSpPr>
            <a:spLocks noGrp="1"/>
          </p:cNvSpPr>
          <p:nvPr>
            <p:ph type="sldNum" sz="quarter" idx="12"/>
          </p:nvPr>
        </p:nvSpPr>
        <p:spPr>
          <a:xfrm>
            <a:off x="8001000" y="5715000"/>
            <a:ext cx="914400" cy="685799"/>
          </a:xfrm>
        </p:spPr>
        <p:txBody>
          <a:bodyPr/>
          <a:lstStyle/>
          <a:p>
            <a:pPr algn="ctr"/>
            <a:fld id="{B910013D-DC05-4C89-8E1D-8A0B293790E4}" type="slidenum">
              <a:rPr lang="en-US" sz="4000" smtClean="0">
                <a:solidFill>
                  <a:schemeClr val="bg1"/>
                </a:solidFill>
                <a:latin typeface="+mj-lt"/>
              </a:rPr>
              <a:pPr algn="ctr"/>
              <a:t>7</a:t>
            </a:fld>
            <a:endParaRPr lang="en-US" sz="4000" dirty="0">
              <a:solidFill>
                <a:schemeClr val="bg1"/>
              </a:solidFill>
              <a:latin typeface="+mj-l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772400" cy="5791200"/>
          </a:xfrm>
        </p:spPr>
        <p:txBody>
          <a:bodyPr>
            <a:normAutofit fontScale="85000" lnSpcReduction="10000"/>
          </a:bodyPr>
          <a:lstStyle/>
          <a:p>
            <a:pPr marL="514350" indent="-514350" algn="ctr">
              <a:buNone/>
            </a:pPr>
            <a:r>
              <a:rPr lang="en-US" i="1" dirty="0" smtClean="0">
                <a:solidFill>
                  <a:srgbClr val="984807"/>
                </a:solidFill>
              </a:rPr>
              <a:t>Timeline</a:t>
            </a:r>
            <a:endParaRPr lang="en-US" sz="3000" i="1" dirty="0" smtClean="0">
              <a:solidFill>
                <a:srgbClr val="984807"/>
              </a:solidFill>
            </a:endParaRPr>
          </a:p>
          <a:p>
            <a:pPr>
              <a:buNone/>
            </a:pPr>
            <a:r>
              <a:rPr lang="en-US" dirty="0" smtClean="0"/>
              <a:t>Step 4: </a:t>
            </a:r>
            <a:r>
              <a:rPr lang="en-US" b="1" dirty="0" smtClean="0"/>
              <a:t>Second Round Hearings </a:t>
            </a:r>
            <a:r>
              <a:rPr lang="en-US" dirty="0" smtClean="0"/>
              <a:t>– </a:t>
            </a:r>
          </a:p>
          <a:p>
            <a:r>
              <a:rPr lang="en-US" dirty="0" smtClean="0"/>
              <a:t>Currently </a:t>
            </a:r>
            <a:r>
              <a:rPr lang="en-US" smtClean="0"/>
              <a:t>visiting </a:t>
            </a:r>
            <a:r>
              <a:rPr lang="en-US" smtClean="0"/>
              <a:t>30 </a:t>
            </a:r>
            <a:r>
              <a:rPr lang="en-US" dirty="0" smtClean="0"/>
              <a:t>towns and cities to share the draft maps and receive additional public input during the month of October and November</a:t>
            </a:r>
          </a:p>
          <a:p>
            <a:pPr>
              <a:buNone/>
            </a:pPr>
            <a:r>
              <a:rPr lang="en-US" dirty="0" smtClean="0"/>
              <a:t>Step 5: </a:t>
            </a:r>
            <a:r>
              <a:rPr lang="en-US" b="1" dirty="0" smtClean="0"/>
              <a:t>Final Maps</a:t>
            </a:r>
          </a:p>
          <a:p>
            <a:r>
              <a:rPr lang="en-US" dirty="0" smtClean="0"/>
              <a:t>Upon completion of a public comment period,  the AIRC will adopt final maps</a:t>
            </a:r>
          </a:p>
          <a:p>
            <a:pPr>
              <a:buNone/>
            </a:pPr>
            <a:r>
              <a:rPr lang="en-US" dirty="0" smtClean="0"/>
              <a:t>Step 6: </a:t>
            </a:r>
            <a:r>
              <a:rPr lang="en-US" b="1" dirty="0" smtClean="0"/>
              <a:t>Preclearance </a:t>
            </a:r>
          </a:p>
          <a:p>
            <a:r>
              <a:rPr lang="en-US" dirty="0" smtClean="0"/>
              <a:t>Because Arizona is subject to Section 5 of the Voting Rights Act, the district maps must be approved by the federal Department of Justice or the federal court in Washington, D.C. before they can be used for Arizona elections</a:t>
            </a:r>
            <a:endParaRPr lang="en-US" dirty="0"/>
          </a:p>
        </p:txBody>
      </p:sp>
      <p:sp>
        <p:nvSpPr>
          <p:cNvPr id="4" name="Slide Number Placeholder 3"/>
          <p:cNvSpPr>
            <a:spLocks noGrp="1"/>
          </p:cNvSpPr>
          <p:nvPr>
            <p:ph type="sldNum" sz="quarter" idx="12"/>
          </p:nvPr>
        </p:nvSpPr>
        <p:spPr>
          <a:xfrm>
            <a:off x="8001000" y="5715000"/>
            <a:ext cx="914400" cy="685799"/>
          </a:xfrm>
        </p:spPr>
        <p:txBody>
          <a:bodyPr/>
          <a:lstStyle/>
          <a:p>
            <a:pPr algn="ctr"/>
            <a:fld id="{B910013D-DC05-4C89-8E1D-8A0B293790E4}" type="slidenum">
              <a:rPr lang="en-US" sz="4000" smtClean="0">
                <a:solidFill>
                  <a:schemeClr val="bg1"/>
                </a:solidFill>
                <a:latin typeface="+mj-lt"/>
              </a:rPr>
              <a:pPr algn="ctr"/>
              <a:t>8</a:t>
            </a:fld>
            <a:endParaRPr lang="en-US" sz="4000" dirty="0">
              <a:solidFill>
                <a:schemeClr val="bg1"/>
              </a:solidFill>
              <a:latin typeface="+mj-l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7772400" cy="1143000"/>
          </a:xfrm>
        </p:spPr>
        <p:txBody>
          <a:bodyPr>
            <a:normAutofit/>
          </a:bodyPr>
          <a:lstStyle/>
          <a:p>
            <a:r>
              <a:rPr lang="en-US" sz="3600" i="1" dirty="0" smtClean="0">
                <a:solidFill>
                  <a:srgbClr val="984807"/>
                </a:solidFill>
              </a:rPr>
              <a:t>Congressional Map used in 2010</a:t>
            </a:r>
            <a:endParaRPr lang="en-US" sz="3600" dirty="0"/>
          </a:p>
        </p:txBody>
      </p:sp>
      <p:sp>
        <p:nvSpPr>
          <p:cNvPr id="4" name="Slide Number Placeholder 3"/>
          <p:cNvSpPr>
            <a:spLocks noGrp="1"/>
          </p:cNvSpPr>
          <p:nvPr>
            <p:ph type="sldNum" sz="quarter" idx="12"/>
          </p:nvPr>
        </p:nvSpPr>
        <p:spPr>
          <a:xfrm>
            <a:off x="8077200" y="5638800"/>
            <a:ext cx="838200" cy="914400"/>
          </a:xfrm>
        </p:spPr>
        <p:txBody>
          <a:bodyPr/>
          <a:lstStyle/>
          <a:p>
            <a:pPr algn="ctr"/>
            <a:fld id="{B910013D-DC05-4C89-8E1D-8A0B293790E4}" type="slidenum">
              <a:rPr lang="en-US" sz="4000" smtClean="0">
                <a:solidFill>
                  <a:schemeClr val="bg1"/>
                </a:solidFill>
                <a:latin typeface="+mj-lt"/>
              </a:rPr>
              <a:pPr algn="ctr"/>
              <a:t>9</a:t>
            </a:fld>
            <a:endParaRPr lang="en-US" sz="4000" dirty="0">
              <a:solidFill>
                <a:schemeClr val="bg1"/>
              </a:solidFill>
              <a:latin typeface="+mj-lt"/>
            </a:endParaRPr>
          </a:p>
        </p:txBody>
      </p:sp>
      <p:pic>
        <p:nvPicPr>
          <p:cNvPr id="5" name="Content Placeholder 4"/>
          <p:cNvPicPr>
            <a:picLocks noGrp="1"/>
          </p:cNvPicPr>
          <p:nvPr>
            <p:ph idx="1"/>
          </p:nvPr>
        </p:nvPicPr>
        <p:blipFill>
          <a:blip r:embed="rId3" cstate="print"/>
          <a:srcRect/>
          <a:stretch>
            <a:fillRect/>
          </a:stretch>
        </p:blipFill>
        <p:spPr bwMode="auto">
          <a:xfrm>
            <a:off x="2356480" y="1600200"/>
            <a:ext cx="397383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10622</TotalTime>
  <Words>753</Words>
  <Application>Microsoft Office PowerPoint</Application>
  <PresentationFormat>On-screen Show (4:3)</PresentationFormat>
  <Paragraphs>169</Paragraphs>
  <Slides>22</Slides>
  <Notes>22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Acrobat Document</vt:lpstr>
      <vt:lpstr>Arizona Independent Redistricting Commission Round II Hearings</vt:lpstr>
      <vt:lpstr>Overview</vt:lpstr>
      <vt:lpstr>Slide 3</vt:lpstr>
      <vt:lpstr>Slide 4</vt:lpstr>
      <vt:lpstr>Bruce L. Adelson, Esq. Federal Compliance Consulting LLC</vt:lpstr>
      <vt:lpstr>Slide 6</vt:lpstr>
      <vt:lpstr>Slide 7</vt:lpstr>
      <vt:lpstr>Slide 8</vt:lpstr>
      <vt:lpstr>Congressional Map used in 2010</vt:lpstr>
      <vt:lpstr>Starting Point -- Congressional Map</vt:lpstr>
      <vt:lpstr>Congressional Grid Map </vt:lpstr>
      <vt:lpstr>Congressional Draft Map</vt:lpstr>
      <vt:lpstr>Legislative Map used in 2010</vt:lpstr>
      <vt:lpstr>Starting Point -- Legislative Map</vt:lpstr>
      <vt:lpstr>Legislative Grid Map </vt:lpstr>
      <vt:lpstr>Legislative Draft Map</vt:lpstr>
      <vt:lpstr>The AIRC Wants Your Input</vt:lpstr>
      <vt:lpstr>Slide 18</vt:lpstr>
      <vt:lpstr>Finding Draft Maps</vt:lpstr>
      <vt:lpstr>Viewing the KMZ (Google) Map</vt:lpstr>
      <vt:lpstr>Zoom in on your district</vt:lpstr>
      <vt:lpstr>The AIRC Wants You to Stay Connected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willie</dc:creator>
  <cp:lastModifiedBy>andrew</cp:lastModifiedBy>
  <cp:revision>662</cp:revision>
  <dcterms:created xsi:type="dcterms:W3CDTF">2011-07-01T15:40:50Z</dcterms:created>
  <dcterms:modified xsi:type="dcterms:W3CDTF">2012-01-24T17:49:29Z</dcterms:modified>
</cp:coreProperties>
</file>